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9"/>
  </p:notesMasterIdLst>
  <p:handoutMasterIdLst>
    <p:handoutMasterId r:id="rId20"/>
  </p:handoutMasterIdLst>
  <p:sldIdLst>
    <p:sldId id="729" r:id="rId5"/>
    <p:sldId id="733" r:id="rId6"/>
    <p:sldId id="734" r:id="rId7"/>
    <p:sldId id="735" r:id="rId8"/>
    <p:sldId id="755" r:id="rId9"/>
    <p:sldId id="756" r:id="rId10"/>
    <p:sldId id="757" r:id="rId11"/>
    <p:sldId id="759" r:id="rId12"/>
    <p:sldId id="758" r:id="rId13"/>
    <p:sldId id="752" r:id="rId14"/>
    <p:sldId id="738" r:id="rId15"/>
    <p:sldId id="746" r:id="rId16"/>
    <p:sldId id="747" r:id="rId17"/>
    <p:sldId id="744" r:id="rId18"/>
  </p:sldIdLst>
  <p:sldSz cx="9144000" cy="6858000" type="screen4x3"/>
  <p:notesSz cx="6934200" cy="9232900"/>
  <p:defaultTextStyle>
    <a:defPPr>
      <a:defRPr lang="en-US"/>
    </a:defPPr>
    <a:lvl1pPr algn="l" rtl="0" fontAlgn="base">
      <a:spcBef>
        <a:spcPct val="0"/>
      </a:spcBef>
      <a:spcAft>
        <a:spcPct val="0"/>
      </a:spcAft>
      <a:defRPr kern="1200">
        <a:solidFill>
          <a:schemeClr val="tx1"/>
        </a:solidFill>
        <a:latin typeface="Arial" pitchFamily="34" charset="0"/>
        <a:ea typeface="+mn-ea"/>
        <a:cs typeface="Times New Roman" pitchFamily="18" charset="0"/>
      </a:defRPr>
    </a:lvl1pPr>
    <a:lvl2pPr marL="457200" algn="l" rtl="0" fontAlgn="base">
      <a:spcBef>
        <a:spcPct val="0"/>
      </a:spcBef>
      <a:spcAft>
        <a:spcPct val="0"/>
      </a:spcAft>
      <a:defRPr kern="1200">
        <a:solidFill>
          <a:schemeClr val="tx1"/>
        </a:solidFill>
        <a:latin typeface="Arial" pitchFamily="34" charset="0"/>
        <a:ea typeface="+mn-ea"/>
        <a:cs typeface="Times New Roman" pitchFamily="18" charset="0"/>
      </a:defRPr>
    </a:lvl2pPr>
    <a:lvl3pPr marL="914400" algn="l" rtl="0" fontAlgn="base">
      <a:spcBef>
        <a:spcPct val="0"/>
      </a:spcBef>
      <a:spcAft>
        <a:spcPct val="0"/>
      </a:spcAft>
      <a:defRPr kern="1200">
        <a:solidFill>
          <a:schemeClr val="tx1"/>
        </a:solidFill>
        <a:latin typeface="Arial" pitchFamily="34" charset="0"/>
        <a:ea typeface="+mn-ea"/>
        <a:cs typeface="Times New Roman" pitchFamily="18" charset="0"/>
      </a:defRPr>
    </a:lvl3pPr>
    <a:lvl4pPr marL="1371600" algn="l" rtl="0" fontAlgn="base">
      <a:spcBef>
        <a:spcPct val="0"/>
      </a:spcBef>
      <a:spcAft>
        <a:spcPct val="0"/>
      </a:spcAft>
      <a:defRPr kern="1200">
        <a:solidFill>
          <a:schemeClr val="tx1"/>
        </a:solidFill>
        <a:latin typeface="Arial" pitchFamily="34" charset="0"/>
        <a:ea typeface="+mn-ea"/>
        <a:cs typeface="Times New Roman" pitchFamily="18" charset="0"/>
      </a:defRPr>
    </a:lvl4pPr>
    <a:lvl5pPr marL="1828800" algn="l" rtl="0" fontAlgn="base">
      <a:spcBef>
        <a:spcPct val="0"/>
      </a:spcBef>
      <a:spcAft>
        <a:spcPct val="0"/>
      </a:spcAft>
      <a:defRPr kern="1200">
        <a:solidFill>
          <a:schemeClr val="tx1"/>
        </a:solidFill>
        <a:latin typeface="Arial" pitchFamily="34" charset="0"/>
        <a:ea typeface="+mn-ea"/>
        <a:cs typeface="Times New Roman" pitchFamily="18" charset="0"/>
      </a:defRPr>
    </a:lvl5pPr>
    <a:lvl6pPr marL="2286000" algn="l" defTabSz="914400" rtl="0" eaLnBrk="1" latinLnBrk="0" hangingPunct="1">
      <a:defRPr kern="1200">
        <a:solidFill>
          <a:schemeClr val="tx1"/>
        </a:solidFill>
        <a:latin typeface="Arial" pitchFamily="34" charset="0"/>
        <a:ea typeface="+mn-ea"/>
        <a:cs typeface="Times New Roman" pitchFamily="18" charset="0"/>
      </a:defRPr>
    </a:lvl6pPr>
    <a:lvl7pPr marL="2743200" algn="l" defTabSz="914400" rtl="0" eaLnBrk="1" latinLnBrk="0" hangingPunct="1">
      <a:defRPr kern="1200">
        <a:solidFill>
          <a:schemeClr val="tx1"/>
        </a:solidFill>
        <a:latin typeface="Arial" pitchFamily="34" charset="0"/>
        <a:ea typeface="+mn-ea"/>
        <a:cs typeface="Times New Roman" pitchFamily="18" charset="0"/>
      </a:defRPr>
    </a:lvl7pPr>
    <a:lvl8pPr marL="3200400" algn="l" defTabSz="914400" rtl="0" eaLnBrk="1" latinLnBrk="0" hangingPunct="1">
      <a:defRPr kern="1200">
        <a:solidFill>
          <a:schemeClr val="tx1"/>
        </a:solidFill>
        <a:latin typeface="Arial" pitchFamily="34" charset="0"/>
        <a:ea typeface="+mn-ea"/>
        <a:cs typeface="Times New Roman" pitchFamily="18" charset="0"/>
      </a:defRPr>
    </a:lvl8pPr>
    <a:lvl9pPr marL="3657600" algn="l" defTabSz="914400" rtl="0" eaLnBrk="1" latinLnBrk="0" hangingPunct="1">
      <a:defRPr kern="1200">
        <a:solidFill>
          <a:schemeClr val="tx1"/>
        </a:solidFill>
        <a:latin typeface="Arial" pitchFamily="34"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8">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66"/>
    <a:srgbClr val="FF0000"/>
    <a:srgbClr val="CCFF99"/>
    <a:srgbClr val="33CCFF"/>
    <a:srgbClr val="CCFFFF"/>
    <a:srgbClr val="FFFF99"/>
    <a:srgbClr val="FFFF66"/>
    <a:srgbClr val="FF99FF"/>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77511" autoAdjust="0"/>
  </p:normalViewPr>
  <p:slideViewPr>
    <p:cSldViewPr>
      <p:cViewPr varScale="1">
        <p:scale>
          <a:sx n="76" d="100"/>
          <a:sy n="76" d="100"/>
        </p:scale>
        <p:origin x="3608" y="5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724" y="-72"/>
      </p:cViewPr>
      <p:guideLst>
        <p:guide orient="horz" pos="2908"/>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2298" tIns="46149" rIns="92298" bIns="46149" numCol="1" anchor="t" anchorCtr="0" compatLnSpc="1">
            <a:prstTxWarp prst="textNoShape">
              <a:avLst/>
            </a:prstTxWarp>
          </a:bodyPr>
          <a:lstStyle>
            <a:lvl1pPr defTabSz="923925">
              <a:spcBef>
                <a:spcPct val="0"/>
              </a:spcBef>
              <a:buFontTx/>
              <a:buNone/>
              <a:defRPr sz="1200">
                <a:latin typeface="Times New Roman" pitchFamily="18" charset="0"/>
              </a:defRPr>
            </a:lvl1pPr>
          </a:lstStyle>
          <a:p>
            <a:pPr>
              <a:defRPr/>
            </a:pPr>
            <a:endParaRPr lang="en-US" dirty="0"/>
          </a:p>
        </p:txBody>
      </p:sp>
      <p:sp>
        <p:nvSpPr>
          <p:cNvPr id="9219" name="Rectangle 3"/>
          <p:cNvSpPr>
            <a:spLocks noGrp="1" noChangeArrowheads="1"/>
          </p:cNvSpPr>
          <p:nvPr>
            <p:ph type="dt" sz="quarter" idx="1"/>
          </p:nvPr>
        </p:nvSpPr>
        <p:spPr bwMode="auto">
          <a:xfrm>
            <a:off x="3929063" y="0"/>
            <a:ext cx="3005137" cy="460375"/>
          </a:xfrm>
          <a:prstGeom prst="rect">
            <a:avLst/>
          </a:prstGeom>
          <a:noFill/>
          <a:ln w="9525">
            <a:noFill/>
            <a:miter lim="800000"/>
            <a:headEnd/>
            <a:tailEnd/>
          </a:ln>
          <a:effectLst/>
        </p:spPr>
        <p:txBody>
          <a:bodyPr vert="horz" wrap="square" lIns="92298" tIns="46149" rIns="92298" bIns="46149" numCol="1" anchor="t" anchorCtr="0" compatLnSpc="1">
            <a:prstTxWarp prst="textNoShape">
              <a:avLst/>
            </a:prstTxWarp>
          </a:bodyPr>
          <a:lstStyle>
            <a:lvl1pPr algn="r" defTabSz="923925">
              <a:spcBef>
                <a:spcPct val="0"/>
              </a:spcBef>
              <a:buFontTx/>
              <a:buNone/>
              <a:defRPr sz="1200">
                <a:latin typeface="Times New Roman" pitchFamily="18" charset="0"/>
              </a:defRPr>
            </a:lvl1pPr>
          </a:lstStyle>
          <a:p>
            <a:pPr>
              <a:defRPr/>
            </a:pPr>
            <a:endParaRPr lang="en-US" dirty="0"/>
          </a:p>
        </p:txBody>
      </p:sp>
      <p:sp>
        <p:nvSpPr>
          <p:cNvPr id="9220" name="Rectangle 4"/>
          <p:cNvSpPr>
            <a:spLocks noGrp="1" noChangeArrowheads="1"/>
          </p:cNvSpPr>
          <p:nvPr>
            <p:ph type="ftr" sz="quarter" idx="2"/>
          </p:nvPr>
        </p:nvSpPr>
        <p:spPr bwMode="auto">
          <a:xfrm>
            <a:off x="0" y="8772525"/>
            <a:ext cx="3005138" cy="460375"/>
          </a:xfrm>
          <a:prstGeom prst="rect">
            <a:avLst/>
          </a:prstGeom>
          <a:noFill/>
          <a:ln w="9525">
            <a:noFill/>
            <a:miter lim="800000"/>
            <a:headEnd/>
            <a:tailEnd/>
          </a:ln>
          <a:effectLst/>
        </p:spPr>
        <p:txBody>
          <a:bodyPr vert="horz" wrap="square" lIns="92298" tIns="46149" rIns="92298" bIns="46149" numCol="1" anchor="b" anchorCtr="0" compatLnSpc="1">
            <a:prstTxWarp prst="textNoShape">
              <a:avLst/>
            </a:prstTxWarp>
          </a:bodyPr>
          <a:lstStyle>
            <a:lvl1pPr defTabSz="923925">
              <a:spcBef>
                <a:spcPct val="0"/>
              </a:spcBef>
              <a:buFontTx/>
              <a:buNone/>
              <a:defRPr sz="1200">
                <a:latin typeface="Times New Roman" pitchFamily="18" charset="0"/>
              </a:defRPr>
            </a:lvl1pPr>
          </a:lstStyle>
          <a:p>
            <a:pPr>
              <a:defRPr/>
            </a:pPr>
            <a:endParaRPr lang="en-US" dirty="0"/>
          </a:p>
        </p:txBody>
      </p:sp>
      <p:sp>
        <p:nvSpPr>
          <p:cNvPr id="9221" name="Rectangle 5"/>
          <p:cNvSpPr>
            <a:spLocks noGrp="1" noChangeArrowheads="1"/>
          </p:cNvSpPr>
          <p:nvPr>
            <p:ph type="sldNum" sz="quarter" idx="3"/>
          </p:nvPr>
        </p:nvSpPr>
        <p:spPr bwMode="auto">
          <a:xfrm>
            <a:off x="3929063" y="8772525"/>
            <a:ext cx="3005137" cy="460375"/>
          </a:xfrm>
          <a:prstGeom prst="rect">
            <a:avLst/>
          </a:prstGeom>
          <a:noFill/>
          <a:ln w="9525">
            <a:noFill/>
            <a:miter lim="800000"/>
            <a:headEnd/>
            <a:tailEnd/>
          </a:ln>
          <a:effectLst/>
        </p:spPr>
        <p:txBody>
          <a:bodyPr vert="horz" wrap="square" lIns="92298" tIns="46149" rIns="92298" bIns="46149" numCol="1" anchor="b" anchorCtr="0" compatLnSpc="1">
            <a:prstTxWarp prst="textNoShape">
              <a:avLst/>
            </a:prstTxWarp>
          </a:bodyPr>
          <a:lstStyle>
            <a:lvl1pPr algn="r" defTabSz="923925">
              <a:spcBef>
                <a:spcPct val="0"/>
              </a:spcBef>
              <a:buFontTx/>
              <a:buNone/>
              <a:defRPr sz="1200">
                <a:latin typeface="Times New Roman" pitchFamily="18" charset="0"/>
              </a:defRPr>
            </a:lvl1pPr>
          </a:lstStyle>
          <a:p>
            <a:pPr>
              <a:defRPr/>
            </a:pPr>
            <a:fld id="{874A37F3-F974-4322-8EDB-3BBBA650954C}" type="slidenum">
              <a:rPr lang="en-US"/>
              <a:pPr>
                <a:defRPr/>
              </a:pPr>
              <a:t>‹#›</a:t>
            </a:fld>
            <a:endParaRPr lang="en-US" dirty="0"/>
          </a:p>
        </p:txBody>
      </p:sp>
    </p:spTree>
    <p:extLst>
      <p:ext uri="{BB962C8B-B14F-4D97-AF65-F5344CB8AC3E}">
        <p14:creationId xmlns:p14="http://schemas.microsoft.com/office/powerpoint/2010/main" val="2586092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05138" cy="460375"/>
          </a:xfrm>
          <a:prstGeom prst="rect">
            <a:avLst/>
          </a:prstGeom>
          <a:noFill/>
          <a:ln w="9525">
            <a:noFill/>
            <a:miter lim="800000"/>
            <a:headEnd/>
            <a:tailEnd/>
          </a:ln>
          <a:effectLst/>
        </p:spPr>
        <p:txBody>
          <a:bodyPr vert="horz" wrap="square" lIns="92298" tIns="46149" rIns="92298" bIns="46149" numCol="1" anchor="t" anchorCtr="0" compatLnSpc="1">
            <a:prstTxWarp prst="textNoShape">
              <a:avLst/>
            </a:prstTxWarp>
          </a:bodyPr>
          <a:lstStyle>
            <a:lvl1pPr defTabSz="923925">
              <a:spcBef>
                <a:spcPct val="0"/>
              </a:spcBef>
              <a:buFontTx/>
              <a:buNone/>
              <a:defRPr sz="1200">
                <a:latin typeface="Times New Roman" pitchFamily="18" charset="0"/>
              </a:defRPr>
            </a:lvl1pPr>
          </a:lstStyle>
          <a:p>
            <a:pPr>
              <a:defRPr/>
            </a:pPr>
            <a:endParaRPr lang="en-US" dirty="0"/>
          </a:p>
        </p:txBody>
      </p:sp>
      <p:sp>
        <p:nvSpPr>
          <p:cNvPr id="6147" name="Rectangle 3"/>
          <p:cNvSpPr>
            <a:spLocks noGrp="1" noChangeArrowheads="1"/>
          </p:cNvSpPr>
          <p:nvPr>
            <p:ph type="dt" idx="1"/>
          </p:nvPr>
        </p:nvSpPr>
        <p:spPr bwMode="auto">
          <a:xfrm>
            <a:off x="3929063" y="0"/>
            <a:ext cx="3005137" cy="460375"/>
          </a:xfrm>
          <a:prstGeom prst="rect">
            <a:avLst/>
          </a:prstGeom>
          <a:noFill/>
          <a:ln w="9525">
            <a:noFill/>
            <a:miter lim="800000"/>
            <a:headEnd/>
            <a:tailEnd/>
          </a:ln>
          <a:effectLst/>
        </p:spPr>
        <p:txBody>
          <a:bodyPr vert="horz" wrap="square" lIns="92298" tIns="46149" rIns="92298" bIns="46149" numCol="1" anchor="t" anchorCtr="0" compatLnSpc="1">
            <a:prstTxWarp prst="textNoShape">
              <a:avLst/>
            </a:prstTxWarp>
          </a:bodyPr>
          <a:lstStyle>
            <a:lvl1pPr algn="r" defTabSz="923925">
              <a:spcBef>
                <a:spcPct val="0"/>
              </a:spcBef>
              <a:buFontTx/>
              <a:buNone/>
              <a:defRPr sz="1200">
                <a:latin typeface="Times New Roman" pitchFamily="18" charset="0"/>
              </a:defRPr>
            </a:lvl1pPr>
          </a:lstStyle>
          <a:p>
            <a:pPr>
              <a:defRPr/>
            </a:pPr>
            <a:endParaRPr lang="en-US" dirty="0"/>
          </a:p>
        </p:txBody>
      </p:sp>
      <p:sp>
        <p:nvSpPr>
          <p:cNvPr id="108548" name="Rectangle 4"/>
          <p:cNvSpPr>
            <a:spLocks noGrp="1" noRot="1" noChangeAspect="1" noChangeArrowheads="1" noTextEdit="1"/>
          </p:cNvSpPr>
          <p:nvPr>
            <p:ph type="sldImg" idx="2"/>
          </p:nvPr>
        </p:nvSpPr>
        <p:spPr bwMode="auto">
          <a:xfrm>
            <a:off x="1158875" y="693738"/>
            <a:ext cx="4616450" cy="34623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25513" y="4386263"/>
            <a:ext cx="5083175" cy="4152900"/>
          </a:xfrm>
          <a:prstGeom prst="rect">
            <a:avLst/>
          </a:prstGeom>
          <a:noFill/>
          <a:ln w="9525">
            <a:noFill/>
            <a:miter lim="800000"/>
            <a:headEnd/>
            <a:tailEnd/>
          </a:ln>
          <a:effectLst/>
        </p:spPr>
        <p:txBody>
          <a:bodyPr vert="horz" wrap="square" lIns="92298" tIns="46149" rIns="92298" bIns="4614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72525"/>
            <a:ext cx="3005138" cy="460375"/>
          </a:xfrm>
          <a:prstGeom prst="rect">
            <a:avLst/>
          </a:prstGeom>
          <a:noFill/>
          <a:ln w="9525">
            <a:noFill/>
            <a:miter lim="800000"/>
            <a:headEnd/>
            <a:tailEnd/>
          </a:ln>
          <a:effectLst/>
        </p:spPr>
        <p:txBody>
          <a:bodyPr vert="horz" wrap="square" lIns="92298" tIns="46149" rIns="92298" bIns="46149" numCol="1" anchor="b" anchorCtr="0" compatLnSpc="1">
            <a:prstTxWarp prst="textNoShape">
              <a:avLst/>
            </a:prstTxWarp>
          </a:bodyPr>
          <a:lstStyle>
            <a:lvl1pPr defTabSz="923925">
              <a:spcBef>
                <a:spcPct val="0"/>
              </a:spcBef>
              <a:buFontTx/>
              <a:buNone/>
              <a:defRPr sz="1200">
                <a:latin typeface="Times New Roman" pitchFamily="18" charset="0"/>
              </a:defRPr>
            </a:lvl1pPr>
          </a:lstStyle>
          <a:p>
            <a:pPr>
              <a:defRPr/>
            </a:pPr>
            <a:endParaRPr lang="en-US" dirty="0"/>
          </a:p>
        </p:txBody>
      </p:sp>
      <p:sp>
        <p:nvSpPr>
          <p:cNvPr id="6151" name="Rectangle 7"/>
          <p:cNvSpPr>
            <a:spLocks noGrp="1" noChangeArrowheads="1"/>
          </p:cNvSpPr>
          <p:nvPr>
            <p:ph type="sldNum" sz="quarter" idx="5"/>
          </p:nvPr>
        </p:nvSpPr>
        <p:spPr bwMode="auto">
          <a:xfrm>
            <a:off x="3929063" y="8772525"/>
            <a:ext cx="3005137" cy="460375"/>
          </a:xfrm>
          <a:prstGeom prst="rect">
            <a:avLst/>
          </a:prstGeom>
          <a:noFill/>
          <a:ln w="9525">
            <a:noFill/>
            <a:miter lim="800000"/>
            <a:headEnd/>
            <a:tailEnd/>
          </a:ln>
          <a:effectLst/>
        </p:spPr>
        <p:txBody>
          <a:bodyPr vert="horz" wrap="square" lIns="92298" tIns="46149" rIns="92298" bIns="46149" numCol="1" anchor="b" anchorCtr="0" compatLnSpc="1">
            <a:prstTxWarp prst="textNoShape">
              <a:avLst/>
            </a:prstTxWarp>
          </a:bodyPr>
          <a:lstStyle>
            <a:lvl1pPr algn="r" defTabSz="923925">
              <a:spcBef>
                <a:spcPct val="0"/>
              </a:spcBef>
              <a:buFontTx/>
              <a:buNone/>
              <a:defRPr sz="1200">
                <a:latin typeface="Times New Roman" pitchFamily="18" charset="0"/>
              </a:defRPr>
            </a:lvl1pPr>
          </a:lstStyle>
          <a:p>
            <a:pPr>
              <a:defRPr/>
            </a:pPr>
            <a:fld id="{2944F3CB-D50E-44C9-9930-9A55C2C7379E}" type="slidenum">
              <a:rPr lang="en-US"/>
              <a:pPr>
                <a:defRPr/>
              </a:pPr>
              <a:t>‹#›</a:t>
            </a:fld>
            <a:endParaRPr lang="en-US" dirty="0"/>
          </a:p>
        </p:txBody>
      </p:sp>
    </p:spTree>
    <p:extLst>
      <p:ext uri="{BB962C8B-B14F-4D97-AF65-F5344CB8AC3E}">
        <p14:creationId xmlns:p14="http://schemas.microsoft.com/office/powerpoint/2010/main" val="26107316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08F8C9CB-354D-40C9-AA60-8B470270B705}" type="slidenum">
              <a:rPr lang="en-US" smtClean="0"/>
              <a:pPr/>
              <a:t>1</a:t>
            </a:fld>
            <a:endParaRPr lang="en-US" dirty="0"/>
          </a:p>
        </p:txBody>
      </p:sp>
      <p:sp>
        <p:nvSpPr>
          <p:cNvPr id="109571" name="Rectangle 2"/>
          <p:cNvSpPr>
            <a:spLocks noGrp="1" noRot="1" noChangeAspect="1" noChangeArrowheads="1" noTextEdit="1"/>
          </p:cNvSpPr>
          <p:nvPr>
            <p:ph type="sldImg"/>
          </p:nvPr>
        </p:nvSpPr>
        <p:spPr>
          <a:xfrm>
            <a:off x="1158875" y="695325"/>
            <a:ext cx="4616450" cy="3462338"/>
          </a:xfrm>
          <a:ln/>
        </p:spPr>
      </p:sp>
      <p:sp>
        <p:nvSpPr>
          <p:cNvPr id="109572" name="Rectangle 3"/>
          <p:cNvSpPr>
            <a:spLocks noGrp="1" noChangeArrowheads="1"/>
          </p:cNvSpPr>
          <p:nvPr>
            <p:ph type="body" idx="1"/>
          </p:nvPr>
        </p:nvSpPr>
        <p:spPr>
          <a:xfrm>
            <a:off x="925513" y="4386263"/>
            <a:ext cx="5083175" cy="4151312"/>
          </a:xfrm>
          <a:noFill/>
          <a:ln/>
        </p:spPr>
        <p:txBody>
          <a:bodyPr/>
          <a:lstStyle/>
          <a:p>
            <a:pPr eaLnBrk="1" hangingPunct="1"/>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Times New Roman" pitchFamily="18" charset="0"/>
                <a:ea typeface="+mn-ea"/>
                <a:cs typeface="Times New Roman" pitchFamily="18" charset="0"/>
              </a:rPr>
              <a:t>The</a:t>
            </a:r>
            <a:r>
              <a:rPr lang="en-US" sz="1200" kern="1200" baseline="0" dirty="0">
                <a:solidFill>
                  <a:schemeClr val="tx1"/>
                </a:solidFill>
                <a:effectLst/>
                <a:latin typeface="Times New Roman" pitchFamily="18" charset="0"/>
                <a:ea typeface="+mn-ea"/>
                <a:cs typeface="Times New Roman" pitchFamily="18" charset="0"/>
              </a:rPr>
              <a:t> staffing standard is the quantitative and qualitative </a:t>
            </a:r>
            <a:r>
              <a:rPr lang="en-US" dirty="0"/>
              <a:t>expressions of personnel requirements needed to perform the prescribed tasks at varying levels of workload. – So8 basically, “what</a:t>
            </a:r>
            <a:r>
              <a:rPr lang="en-US" baseline="0" dirty="0"/>
              <a:t> does it take to perform the job”.  </a:t>
            </a:r>
            <a:r>
              <a:rPr lang="en-US" sz="1200" kern="1200" dirty="0">
                <a:solidFill>
                  <a:schemeClr val="tx1"/>
                </a:solidFill>
                <a:effectLst/>
                <a:latin typeface="Times New Roman" pitchFamily="18" charset="0"/>
                <a:ea typeface="+mn-ea"/>
                <a:cs typeface="Times New Roman" pitchFamily="18" charset="0"/>
              </a:rPr>
              <a:t>The objective</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of developing staffing standards is to articulate the</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mathematical relationship between a work center's requirements and its</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workload. NEXT SLIDE</a:t>
            </a:r>
          </a:p>
        </p:txBody>
      </p:sp>
      <p:sp>
        <p:nvSpPr>
          <p:cNvPr id="4" name="Slide Number Placeholder 3"/>
          <p:cNvSpPr>
            <a:spLocks noGrp="1"/>
          </p:cNvSpPr>
          <p:nvPr>
            <p:ph type="sldNum" sz="quarter" idx="10"/>
          </p:nvPr>
        </p:nvSpPr>
        <p:spPr/>
        <p:txBody>
          <a:bodyPr/>
          <a:lstStyle/>
          <a:p>
            <a:pPr>
              <a:defRPr/>
            </a:pPr>
            <a:fld id="{2944F3CB-D50E-44C9-9930-9A55C2C7379E}" type="slidenum">
              <a:rPr lang="en-US" smtClean="0"/>
              <a:pPr>
                <a:defRPr/>
              </a:pPr>
              <a:t>10</a:t>
            </a:fld>
            <a:endParaRPr lang="en-US" dirty="0"/>
          </a:p>
        </p:txBody>
      </p:sp>
    </p:spTree>
    <p:extLst>
      <p:ext uri="{BB962C8B-B14F-4D97-AF65-F5344CB8AC3E}">
        <p14:creationId xmlns:p14="http://schemas.microsoft.com/office/powerpoint/2010/main" val="16328208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Times New Roman" pitchFamily="18" charset="0"/>
                <a:ea typeface="+mn-ea"/>
                <a:cs typeface="Times New Roman" pitchFamily="18" charset="0"/>
              </a:rPr>
              <a:t>Ok,</a:t>
            </a:r>
            <a:r>
              <a:rPr lang="en-US" sz="1200" kern="1200" baseline="0" dirty="0">
                <a:solidFill>
                  <a:schemeClr val="tx1"/>
                </a:solidFill>
                <a:effectLst/>
                <a:latin typeface="Times New Roman" pitchFamily="18" charset="0"/>
                <a:ea typeface="+mn-ea"/>
                <a:cs typeface="Times New Roman" pitchFamily="18" charset="0"/>
              </a:rPr>
              <a:t> her are two primary directives or policies we use in Navy Manpower.</a:t>
            </a:r>
          </a:p>
          <a:p>
            <a:r>
              <a:rPr lang="en-US" b="1" dirty="0"/>
              <a:t>OPNAVINST 1000.16 (Series)</a:t>
            </a:r>
          </a:p>
          <a:p>
            <a:pPr lvl="1"/>
            <a:r>
              <a:rPr lang="en-US" dirty="0"/>
              <a:t>We refer to this as our “Manpower Bible”.</a:t>
            </a:r>
            <a:r>
              <a:rPr lang="en-US" baseline="0" dirty="0"/>
              <a:t>  It is the </a:t>
            </a:r>
            <a:r>
              <a:rPr lang="en-US" dirty="0"/>
              <a:t>Navy Total Force Manpower Policies and Procedures directive. </a:t>
            </a:r>
          </a:p>
          <a:p>
            <a:r>
              <a:rPr lang="en-US" b="1" dirty="0"/>
              <a:t>We also have the Activity Manpower Management Guide (or AMMG)</a:t>
            </a:r>
          </a:p>
          <a:p>
            <a:pPr lvl="1"/>
            <a:r>
              <a:rPr lang="en-US" dirty="0"/>
              <a:t>This</a:t>
            </a:r>
            <a:r>
              <a:rPr lang="en-US" baseline="0" dirty="0"/>
              <a:t> is a NAVMAC derived policy that is a c</a:t>
            </a:r>
            <a:r>
              <a:rPr lang="en-US" dirty="0"/>
              <a:t>onsolidated guide to assist manpower managers and customers in the identification of the more widely used manpower coding as well as being an official source document that supports policy. </a:t>
            </a:r>
          </a:p>
          <a:p>
            <a:endParaRPr lang="en-US" sz="1200" kern="1200" dirty="0">
              <a:solidFill>
                <a:schemeClr val="tx1"/>
              </a:solidFill>
              <a:effectLst/>
              <a:latin typeface="Times New Roman" pitchFamily="18" charset="0"/>
              <a:ea typeface="+mn-ea"/>
              <a:cs typeface="Times New Roman" pitchFamily="18" charset="0"/>
            </a:endParaRPr>
          </a:p>
        </p:txBody>
      </p:sp>
      <p:sp>
        <p:nvSpPr>
          <p:cNvPr id="4" name="Slide Number Placeholder 3"/>
          <p:cNvSpPr>
            <a:spLocks noGrp="1"/>
          </p:cNvSpPr>
          <p:nvPr>
            <p:ph type="sldNum" sz="quarter" idx="10"/>
          </p:nvPr>
        </p:nvSpPr>
        <p:spPr/>
        <p:txBody>
          <a:bodyPr/>
          <a:lstStyle/>
          <a:p>
            <a:pPr>
              <a:defRPr/>
            </a:pPr>
            <a:fld id="{2944F3CB-D50E-44C9-9930-9A55C2C7379E}" type="slidenum">
              <a:rPr lang="en-US" smtClean="0"/>
              <a:pPr>
                <a:defRPr/>
              </a:pPr>
              <a:t>11</a:t>
            </a:fld>
            <a:endParaRPr lang="en-US" dirty="0"/>
          </a:p>
        </p:txBody>
      </p:sp>
    </p:spTree>
    <p:extLst>
      <p:ext uri="{BB962C8B-B14F-4D97-AF65-F5344CB8AC3E}">
        <p14:creationId xmlns:p14="http://schemas.microsoft.com/office/powerpoint/2010/main" val="3130054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Times New Roman" pitchFamily="18" charset="0"/>
              <a:ea typeface="+mn-ea"/>
              <a:cs typeface="Times New Roman" pitchFamily="18" charset="0"/>
            </a:endParaRPr>
          </a:p>
        </p:txBody>
      </p:sp>
      <p:sp>
        <p:nvSpPr>
          <p:cNvPr id="4" name="Slide Number Placeholder 3"/>
          <p:cNvSpPr>
            <a:spLocks noGrp="1"/>
          </p:cNvSpPr>
          <p:nvPr>
            <p:ph type="sldNum" sz="quarter" idx="10"/>
          </p:nvPr>
        </p:nvSpPr>
        <p:spPr/>
        <p:txBody>
          <a:bodyPr/>
          <a:lstStyle/>
          <a:p>
            <a:pPr>
              <a:defRPr/>
            </a:pPr>
            <a:fld id="{2944F3CB-D50E-44C9-9930-9A55C2C7379E}" type="slidenum">
              <a:rPr lang="en-US" smtClean="0"/>
              <a:pPr>
                <a:defRPr/>
              </a:pPr>
              <a:t>12</a:t>
            </a:fld>
            <a:endParaRPr lang="en-US" dirty="0"/>
          </a:p>
        </p:txBody>
      </p:sp>
    </p:spTree>
    <p:extLst>
      <p:ext uri="{BB962C8B-B14F-4D97-AF65-F5344CB8AC3E}">
        <p14:creationId xmlns:p14="http://schemas.microsoft.com/office/powerpoint/2010/main" val="3625946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Times New Roman" pitchFamily="18" charset="0"/>
              <a:ea typeface="+mn-ea"/>
              <a:cs typeface="Times New Roman" pitchFamily="18" charset="0"/>
            </a:endParaRPr>
          </a:p>
        </p:txBody>
      </p:sp>
      <p:sp>
        <p:nvSpPr>
          <p:cNvPr id="4" name="Slide Number Placeholder 3"/>
          <p:cNvSpPr>
            <a:spLocks noGrp="1"/>
          </p:cNvSpPr>
          <p:nvPr>
            <p:ph type="sldNum" sz="quarter" idx="10"/>
          </p:nvPr>
        </p:nvSpPr>
        <p:spPr/>
        <p:txBody>
          <a:bodyPr/>
          <a:lstStyle/>
          <a:p>
            <a:pPr>
              <a:defRPr/>
            </a:pPr>
            <a:fld id="{2944F3CB-D50E-44C9-9930-9A55C2C7379E}" type="slidenum">
              <a:rPr lang="en-US" smtClean="0"/>
              <a:pPr>
                <a:defRPr/>
              </a:pPr>
              <a:t>13</a:t>
            </a:fld>
            <a:endParaRPr lang="en-US" dirty="0"/>
          </a:p>
        </p:txBody>
      </p:sp>
    </p:spTree>
    <p:extLst>
      <p:ext uri="{BB962C8B-B14F-4D97-AF65-F5344CB8AC3E}">
        <p14:creationId xmlns:p14="http://schemas.microsoft.com/office/powerpoint/2010/main" val="112908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Good morning.  Thank</a:t>
            </a:r>
            <a:r>
              <a:rPr lang="en-US" baseline="0" dirty="0"/>
              <a:t> you for the introduction.  As stated, I’m Your Name and I am a member of NAVMAC’s Code 20 and we are responsible for Manpower Programs and Policy.  Our mission is to </a:t>
            </a:r>
            <a:r>
              <a:rPr lang="en-US" dirty="0"/>
              <a:t>provide manpower policy and analysis to shape manpower Requirements, Manpower Requirement Determination Universe (MRDU), Subject Matter Expertise, Technical Consulting and Liaison with internal/external stakeholders in maintaining and validating manpower policies and directives.  Additionally, we maintain a current centralized repository for all Manpower Guidance Memorandums (MGM’s), directives and modifiers.  NEXT</a:t>
            </a:r>
            <a:r>
              <a:rPr lang="en-US" baseline="0" dirty="0"/>
              <a:t> SLIDE</a:t>
            </a:r>
            <a:endParaRPr lang="en-US" dirty="0"/>
          </a:p>
        </p:txBody>
      </p:sp>
      <p:sp>
        <p:nvSpPr>
          <p:cNvPr id="4" name="Slide Number Placeholder 3"/>
          <p:cNvSpPr>
            <a:spLocks noGrp="1"/>
          </p:cNvSpPr>
          <p:nvPr>
            <p:ph type="sldNum" sz="quarter" idx="10"/>
          </p:nvPr>
        </p:nvSpPr>
        <p:spPr/>
        <p:txBody>
          <a:bodyPr/>
          <a:lstStyle/>
          <a:p>
            <a:pPr>
              <a:defRPr/>
            </a:pPr>
            <a:fld id="{2944F3CB-D50E-44C9-9930-9A55C2C7379E}" type="slidenum">
              <a:rPr lang="en-US" smtClean="0"/>
              <a:pPr>
                <a:defRPr/>
              </a:pPr>
              <a:t>2</a:t>
            </a:fld>
            <a:endParaRPr lang="en-US" dirty="0"/>
          </a:p>
        </p:txBody>
      </p:sp>
    </p:spTree>
    <p:extLst>
      <p:ext uri="{BB962C8B-B14F-4D97-AF65-F5344CB8AC3E}">
        <p14:creationId xmlns:p14="http://schemas.microsoft.com/office/powerpoint/2010/main" val="2728167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2280" lvl="1"/>
            <a:r>
              <a:rPr lang="en-US" b="0" baseline="0" dirty="0"/>
              <a:t>Our work impacts big Navy directly. </a:t>
            </a:r>
            <a:r>
              <a:rPr lang="en-US" b="0" dirty="0"/>
              <a:t>As</a:t>
            </a:r>
            <a:r>
              <a:rPr lang="en-US" b="0" baseline="0" dirty="0"/>
              <a:t> you can see, we have high visibility when it comes to </a:t>
            </a:r>
            <a:r>
              <a:rPr lang="en-US" b="0" dirty="0"/>
              <a:t>stakeholders and customers</a:t>
            </a:r>
            <a:r>
              <a:rPr lang="en-US" b="0" baseline="0" dirty="0"/>
              <a:t>.</a:t>
            </a:r>
            <a:r>
              <a:rPr lang="en-US" b="0" dirty="0"/>
              <a:t> </a:t>
            </a:r>
            <a:r>
              <a:rPr lang="en-US" b="0" baseline="0" dirty="0"/>
              <a:t> </a:t>
            </a:r>
            <a:r>
              <a:rPr lang="en-US" b="0" dirty="0"/>
              <a:t>So what do we mean by this? </a:t>
            </a:r>
          </a:p>
          <a:p>
            <a:pPr marL="462280" lvl="1"/>
            <a:r>
              <a:rPr lang="en-US" b="0" dirty="0"/>
              <a:t>Well, a Stakeholder is anyone who is ‘impacted’ by an organizations actions or product.  </a:t>
            </a:r>
          </a:p>
          <a:p>
            <a:pPr marL="462280" lvl="1"/>
            <a:r>
              <a:rPr lang="en-US" b="0" dirty="0"/>
              <a:t>A customer is someone who ‘receives’ the service or product.</a:t>
            </a:r>
            <a:endParaRPr lang="en-US" b="0" dirty="0">
              <a:cs typeface="Calibri"/>
            </a:endParaRPr>
          </a:p>
          <a:p>
            <a:pPr marL="462280" lvl="1"/>
            <a:r>
              <a:rPr lang="en-US" b="0" dirty="0">
                <a:cs typeface="Calibri"/>
              </a:rPr>
              <a:t>So who are our stakeholders? These are the folks who fund, empower, govern and oversee NAVMAC:</a:t>
            </a:r>
            <a:endParaRPr lang="en-US" b="0" dirty="0"/>
          </a:p>
          <a:p>
            <a:pPr marL="635635" lvl="1" indent="-173355">
              <a:buFont typeface="Arial" panose="020B0604020202020204" pitchFamily="34" charset="0"/>
              <a:buChar char="•"/>
            </a:pPr>
            <a:r>
              <a:rPr lang="en-US" b="0" dirty="0"/>
              <a:t>We have Chief of Naval Operations or CNO – currently Admiral Lisa M. Franchetti</a:t>
            </a:r>
          </a:p>
          <a:p>
            <a:pPr marL="635635" lvl="1" indent="-173355">
              <a:buFont typeface="Arial" panose="020B0604020202020204" pitchFamily="34" charset="0"/>
              <a:buChar char="•"/>
            </a:pPr>
            <a:r>
              <a:rPr lang="en-US" b="0" dirty="0"/>
              <a:t>And OPNAV N13 – RADM Waters (pending transfer this month)</a:t>
            </a:r>
          </a:p>
          <a:p>
            <a:pPr marL="635635" marR="0" lvl="1" indent="-173355"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Chief of Naval Personnel – currently</a:t>
            </a:r>
            <a:r>
              <a:rPr lang="en-US" b="0" baseline="0" dirty="0"/>
              <a:t> </a:t>
            </a:r>
            <a:r>
              <a:rPr lang="en-US" b="0" dirty="0"/>
              <a:t>Vice Admiral Rick </a:t>
            </a:r>
            <a:r>
              <a:rPr lang="en-US" b="0" dirty="0" err="1"/>
              <a:t>Cheeseman</a:t>
            </a:r>
            <a:endParaRPr lang="en-US" b="0" dirty="0">
              <a:cs typeface="Calibri"/>
            </a:endParaRPr>
          </a:p>
          <a:p>
            <a:pPr marL="462280" lvl="1"/>
            <a:endParaRPr lang="en-US" b="0" dirty="0">
              <a:cs typeface="Calibri"/>
            </a:endParaRPr>
          </a:p>
          <a:p>
            <a:pPr marL="462280" lvl="1"/>
            <a:r>
              <a:rPr lang="en-US" b="0" dirty="0">
                <a:cs typeface="Calibri"/>
              </a:rPr>
              <a:t>Our customers are who use NAVMAC products to conduct Navy Business.  They are:</a:t>
            </a:r>
          </a:p>
          <a:p>
            <a:pPr marL="462280" lvl="1"/>
            <a:endParaRPr lang="en-US" b="0" dirty="0">
              <a:cs typeface="Calibri"/>
            </a:endParaRPr>
          </a:p>
          <a:p>
            <a:pPr marL="635635" lvl="1" indent="-173355">
              <a:buFont typeface="Arial" panose="020B0604020202020204" pitchFamily="34" charset="0"/>
              <a:buChar char="•"/>
            </a:pPr>
            <a:r>
              <a:rPr lang="en-US" b="0" dirty="0"/>
              <a:t>The Resource Officers and Sponsors (RO/RS) – These are the folks who provides funding</a:t>
            </a:r>
          </a:p>
          <a:p>
            <a:pPr marL="635635" lvl="1" indent="-173355">
              <a:buFont typeface="Arial" panose="020B0604020202020204" pitchFamily="34" charset="0"/>
              <a:buChar char="•"/>
            </a:pPr>
            <a:r>
              <a:rPr lang="en-US" b="0" dirty="0"/>
              <a:t>The</a:t>
            </a:r>
            <a:r>
              <a:rPr lang="en-US" b="0" baseline="0" dirty="0"/>
              <a:t> </a:t>
            </a:r>
            <a:r>
              <a:rPr lang="en-US" b="0" dirty="0"/>
              <a:t>Budget Submission Offices (or BSOs) – these are the major</a:t>
            </a:r>
            <a:r>
              <a:rPr lang="en-US" b="0" baseline="0" dirty="0"/>
              <a:t> </a:t>
            </a:r>
            <a:r>
              <a:rPr lang="en-US" b="0" dirty="0"/>
              <a:t>commanders or bureaus that are authorized </a:t>
            </a:r>
            <a:r>
              <a:rPr lang="en-US" b="0" baseline="0" dirty="0"/>
              <a:t>manpower resources</a:t>
            </a:r>
            <a:r>
              <a:rPr lang="en-US" b="0" dirty="0"/>
              <a:t> directly by CNO for the </a:t>
            </a:r>
            <a:r>
              <a:rPr lang="en-US" b="0" baseline="0" dirty="0"/>
              <a:t>accomplishment of </a:t>
            </a:r>
            <a:r>
              <a:rPr lang="en-US" b="0" dirty="0"/>
              <a:t>the assigned</a:t>
            </a:r>
            <a:r>
              <a:rPr lang="en-US" b="0" baseline="0" dirty="0"/>
              <a:t> mission and tasks.</a:t>
            </a:r>
            <a:endParaRPr lang="en-US" b="0" dirty="0">
              <a:cs typeface="Calibri"/>
            </a:endParaRPr>
          </a:p>
          <a:p>
            <a:pPr marL="635635" lvl="1" indent="-173355">
              <a:buFont typeface="Arial" panose="020B0604020202020204" pitchFamily="34" charset="0"/>
              <a:buChar char="•"/>
            </a:pPr>
            <a:r>
              <a:rPr lang="en-US" b="0" dirty="0"/>
              <a:t>The Fleet/Type Commanders &amp; Enterprises </a:t>
            </a:r>
            <a:endParaRPr lang="en-US" b="0" dirty="0">
              <a:cs typeface="Calibri"/>
            </a:endParaRPr>
          </a:p>
          <a:p>
            <a:pPr marL="635635" lvl="1" indent="-173355">
              <a:buFont typeface="Arial" panose="020B0604020202020204" pitchFamily="34" charset="0"/>
              <a:buChar char="•"/>
            </a:pPr>
            <a:r>
              <a:rPr lang="en-US" b="0" dirty="0"/>
              <a:t>And last we have our Joint Counterparts</a:t>
            </a:r>
            <a:r>
              <a:rPr lang="en-US" b="0" baseline="0" dirty="0"/>
              <a:t> – </a:t>
            </a:r>
            <a:r>
              <a:rPr lang="en-US" b="0" dirty="0"/>
              <a:t>or the "Other</a:t>
            </a:r>
            <a:r>
              <a:rPr lang="en-US" b="0" baseline="0" dirty="0"/>
              <a:t> services</a:t>
            </a:r>
            <a:r>
              <a:rPr lang="en-US" b="0" dirty="0"/>
              <a:t>"</a:t>
            </a:r>
            <a:r>
              <a:rPr lang="en-US" b="0" baseline="0" dirty="0"/>
              <a:t> such as, Army, Air Force, Marines, Coast Guard</a:t>
            </a:r>
            <a:endParaRPr lang="en-US" b="0" dirty="0">
              <a:cs typeface="Calibri"/>
            </a:endParaRPr>
          </a:p>
          <a:p>
            <a:r>
              <a:rPr lang="en-US" b="0" dirty="0">
                <a:cs typeface="Calibri"/>
              </a:rPr>
              <a:t>	And then all other "need to know" customers    NEXT</a:t>
            </a:r>
            <a:r>
              <a:rPr lang="en-US" b="0" baseline="0" dirty="0">
                <a:cs typeface="Calibri"/>
              </a:rPr>
              <a:t> SLIDE</a:t>
            </a:r>
            <a:endParaRPr lang="en-US" sz="1800" b="0" dirty="0"/>
          </a:p>
          <a:p>
            <a:endParaRPr lang="en-US" dirty="0"/>
          </a:p>
        </p:txBody>
      </p:sp>
      <p:sp>
        <p:nvSpPr>
          <p:cNvPr id="4" name="Slide Number Placeholder 3"/>
          <p:cNvSpPr>
            <a:spLocks noGrp="1"/>
          </p:cNvSpPr>
          <p:nvPr>
            <p:ph type="sldNum" sz="quarter" idx="10"/>
          </p:nvPr>
        </p:nvSpPr>
        <p:spPr/>
        <p:txBody>
          <a:bodyPr/>
          <a:lstStyle/>
          <a:p>
            <a:pPr>
              <a:defRPr/>
            </a:pPr>
            <a:fld id="{2944F3CB-D50E-44C9-9930-9A55C2C7379E}" type="slidenum">
              <a:rPr lang="en-US" smtClean="0"/>
              <a:pPr>
                <a:defRPr/>
              </a:pPr>
              <a:t>3</a:t>
            </a:fld>
            <a:endParaRPr lang="en-US" dirty="0"/>
          </a:p>
        </p:txBody>
      </p:sp>
    </p:spTree>
    <p:extLst>
      <p:ext uri="{BB962C8B-B14F-4D97-AF65-F5344CB8AC3E}">
        <p14:creationId xmlns:p14="http://schemas.microsoft.com/office/powerpoint/2010/main" val="3255968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Code 20 is specifically responsible for the</a:t>
            </a:r>
            <a:r>
              <a:rPr lang="en-US" baseline="0" dirty="0"/>
              <a:t> following tasks:</a:t>
            </a:r>
          </a:p>
          <a:p>
            <a:pPr marL="228600" indent="-228600">
              <a:buAutoNum type="arabicPeriod"/>
            </a:pPr>
            <a:r>
              <a:rPr lang="en-US" baseline="0" dirty="0"/>
              <a:t>We </a:t>
            </a:r>
            <a:r>
              <a:rPr lang="en-US" sz="1200" kern="1200" baseline="0" dirty="0">
                <a:solidFill>
                  <a:schemeClr val="tx1"/>
                </a:solidFill>
                <a:latin typeface="Times New Roman" pitchFamily="18" charset="0"/>
                <a:ea typeface="+mn-ea"/>
                <a:cs typeface="Times New Roman" pitchFamily="18" charset="0"/>
              </a:rPr>
              <a:t>manage and administer the Navy’s manpower programs and policies (AMMG, MGM Repository, running policies)</a:t>
            </a:r>
          </a:p>
          <a:p>
            <a:pPr marL="228600" indent="-228600">
              <a:buAutoNum type="arabicPeriod"/>
            </a:pPr>
            <a:r>
              <a:rPr lang="en-US" sz="1200" kern="1200" baseline="0" dirty="0">
                <a:solidFill>
                  <a:schemeClr val="tx1"/>
                </a:solidFill>
                <a:latin typeface="Times New Roman" pitchFamily="18" charset="0"/>
                <a:ea typeface="+mn-ea"/>
                <a:cs typeface="Times New Roman" pitchFamily="18" charset="0"/>
              </a:rPr>
              <a:t>We develop, implement, and execute Navy Manpower (work with Code 60)</a:t>
            </a:r>
          </a:p>
          <a:p>
            <a:pPr marL="228600" indent="-228600">
              <a:buAutoNum type="arabicPeriod"/>
            </a:pPr>
            <a:r>
              <a:rPr lang="en-US" sz="1200" kern="1200" baseline="0" dirty="0">
                <a:solidFill>
                  <a:schemeClr val="tx1"/>
                </a:solidFill>
                <a:latin typeface="Times New Roman" pitchFamily="18" charset="0"/>
                <a:ea typeface="+mn-ea"/>
                <a:cs typeface="Times New Roman" pitchFamily="18" charset="0"/>
              </a:rPr>
              <a:t>Provide comprehensive Manpower Assessments &amp; Consulting </a:t>
            </a:r>
          </a:p>
          <a:p>
            <a:pPr marL="228600" marR="0" lvl="0" indent="-228600" algn="l" defTabSz="914400" rtl="0" eaLnBrk="0" fontAlgn="base" latinLnBrk="0" hangingPunct="0">
              <a:lnSpc>
                <a:spcPct val="100000"/>
              </a:lnSpc>
              <a:spcBef>
                <a:spcPct val="30000"/>
              </a:spcBef>
              <a:spcAft>
                <a:spcPct val="0"/>
              </a:spcAft>
              <a:buClrTx/>
              <a:buSzTx/>
              <a:buFontTx/>
              <a:buAutoNum type="arabicPeriod"/>
              <a:tabLst/>
              <a:defRPr/>
            </a:pPr>
            <a:r>
              <a:rPr lang="en-US" sz="1200" kern="1200" baseline="0" dirty="0">
                <a:solidFill>
                  <a:schemeClr val="tx1"/>
                </a:solidFill>
                <a:latin typeface="Times New Roman" pitchFamily="18" charset="0"/>
                <a:ea typeface="+mn-ea"/>
                <a:cs typeface="Times New Roman" pitchFamily="18" charset="0"/>
              </a:rPr>
              <a:t>We create and improve manpower business processes, methodologies, tools, allowances and factors  NEXT SLIDE</a:t>
            </a:r>
          </a:p>
          <a:p>
            <a:pPr marL="0" indent="0">
              <a:buNone/>
            </a:pPr>
            <a:endParaRPr lang="en-US" sz="1200" i="1" u="sng" dirty="0"/>
          </a:p>
        </p:txBody>
      </p:sp>
      <p:sp>
        <p:nvSpPr>
          <p:cNvPr id="4" name="Slide Number Placeholder 3"/>
          <p:cNvSpPr>
            <a:spLocks noGrp="1"/>
          </p:cNvSpPr>
          <p:nvPr>
            <p:ph type="sldNum" sz="quarter" idx="10"/>
          </p:nvPr>
        </p:nvSpPr>
        <p:spPr/>
        <p:txBody>
          <a:bodyPr/>
          <a:lstStyle/>
          <a:p>
            <a:pPr>
              <a:defRPr/>
            </a:pPr>
            <a:fld id="{2944F3CB-D50E-44C9-9930-9A55C2C7379E}" type="slidenum">
              <a:rPr lang="en-US" smtClean="0"/>
              <a:pPr>
                <a:defRPr/>
              </a:pPr>
              <a:t>4</a:t>
            </a:fld>
            <a:endParaRPr lang="en-US" dirty="0"/>
          </a:p>
        </p:txBody>
      </p:sp>
    </p:spTree>
    <p:extLst>
      <p:ext uri="{BB962C8B-B14F-4D97-AF65-F5344CB8AC3E}">
        <p14:creationId xmlns:p14="http://schemas.microsoft.com/office/powerpoint/2010/main" val="3479231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Initiative is to combine the </a:t>
            </a:r>
            <a:r>
              <a:rPr lang="en-US" sz="1200" dirty="0"/>
              <a:t>Navy Total Force Manpower Requirements Handbook and the Shore Handbook (SMRD/BRT)</a:t>
            </a:r>
            <a:r>
              <a:rPr lang="en-US" dirty="0"/>
              <a:t> </a:t>
            </a:r>
          </a:p>
        </p:txBody>
      </p:sp>
    </p:spTree>
    <p:extLst>
      <p:ext uri="{BB962C8B-B14F-4D97-AF65-F5344CB8AC3E}">
        <p14:creationId xmlns:p14="http://schemas.microsoft.com/office/powerpoint/2010/main" val="3990663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9955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342467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Times New Roman" pitchFamily="18" charset="0"/>
                <a:ea typeface="+mn-ea"/>
                <a:cs typeface="Times New Roman" pitchFamily="18" charset="0"/>
              </a:rPr>
              <a:t>-Performance Work Statement  or </a:t>
            </a:r>
            <a:r>
              <a:rPr lang="en-US" b="1" baseline="0" dirty="0"/>
              <a:t>“</a:t>
            </a:r>
            <a:r>
              <a:rPr lang="en-US" sz="1200" kern="1200" dirty="0">
                <a:solidFill>
                  <a:schemeClr val="tx1"/>
                </a:solidFill>
                <a:effectLst/>
                <a:latin typeface="Times New Roman" pitchFamily="18" charset="0"/>
                <a:ea typeface="+mn-ea"/>
                <a:cs typeface="Times New Roman" pitchFamily="18" charset="0"/>
              </a:rPr>
              <a:t>PWS” </a:t>
            </a:r>
            <a:r>
              <a:rPr lang="en-US" dirty="0"/>
              <a:t>is a statement of work for performance based Acquisitions that clearly describes the performance objectives and standards that are expected of the contractor.  The</a:t>
            </a:r>
            <a:r>
              <a:rPr lang="en-US" baseline="0" dirty="0"/>
              <a:t> </a:t>
            </a:r>
            <a:r>
              <a:rPr lang="en-US" dirty="0"/>
              <a:t>PWS is legally binding between a contractor and the U.S. Government.</a:t>
            </a:r>
          </a:p>
          <a:p>
            <a:r>
              <a:rPr lang="en-US" sz="1200" kern="1200" dirty="0">
                <a:solidFill>
                  <a:schemeClr val="tx1"/>
                </a:solidFill>
                <a:effectLst/>
                <a:latin typeface="Times New Roman" pitchFamily="18" charset="0"/>
                <a:ea typeface="+mn-ea"/>
                <a:cs typeface="Times New Roman" pitchFamily="18" charset="0"/>
              </a:rPr>
              <a:t>The content of the PWS states</a:t>
            </a:r>
            <a:r>
              <a:rPr lang="en-US" sz="1200" kern="1200" baseline="0" dirty="0">
                <a:solidFill>
                  <a:schemeClr val="tx1"/>
                </a:solidFill>
                <a:effectLst/>
                <a:latin typeface="Times New Roman" pitchFamily="18" charset="0"/>
                <a:ea typeface="+mn-ea"/>
                <a:cs typeface="Times New Roman" pitchFamily="18" charset="0"/>
              </a:rPr>
              <a:t> the </a:t>
            </a:r>
            <a:r>
              <a:rPr lang="en-US" sz="1200" kern="1200" dirty="0">
                <a:solidFill>
                  <a:schemeClr val="tx1"/>
                </a:solidFill>
                <a:effectLst/>
                <a:latin typeface="Times New Roman" pitchFamily="18" charset="0"/>
                <a:ea typeface="+mn-ea"/>
                <a:cs typeface="Times New Roman" pitchFamily="18" charset="0"/>
              </a:rPr>
              <a:t>work measurement, methods</a:t>
            </a:r>
            <a:r>
              <a:rPr lang="en-US" sz="1200" kern="1200" baseline="0" dirty="0">
                <a:solidFill>
                  <a:schemeClr val="tx1"/>
                </a:solidFill>
                <a:effectLst/>
                <a:latin typeface="Times New Roman" pitchFamily="18" charset="0"/>
                <a:ea typeface="+mn-ea"/>
                <a:cs typeface="Times New Roman" pitchFamily="18" charset="0"/>
              </a:rPr>
              <a:t> of </a:t>
            </a:r>
            <a:r>
              <a:rPr lang="en-US" sz="1200" kern="1200" dirty="0">
                <a:solidFill>
                  <a:schemeClr val="tx1"/>
                </a:solidFill>
                <a:effectLst/>
                <a:latin typeface="Times New Roman" pitchFamily="18" charset="0"/>
                <a:ea typeface="+mn-ea"/>
                <a:cs typeface="Times New Roman" pitchFamily="18" charset="0"/>
              </a:rPr>
              <a:t>improvement, and other industrial engineering and management</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tools both within and outside the study process. It also</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provides information useful in budgeting, managing, and</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decision-making to continuously evaluate the resource and</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methods tradeoffs to enhance mission performance, quality,</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efficiency, and effectiveness. </a:t>
            </a:r>
          </a:p>
          <a:p>
            <a:r>
              <a:rPr lang="en-US" sz="1200" kern="1200" dirty="0">
                <a:solidFill>
                  <a:schemeClr val="tx1"/>
                </a:solidFill>
                <a:effectLst/>
                <a:latin typeface="Times New Roman" pitchFamily="18" charset="0"/>
                <a:ea typeface="+mn-ea"/>
                <a:cs typeface="Times New Roman" pitchFamily="18" charset="0"/>
              </a:rPr>
              <a:t>Talk about the Technical Evaluation Board NEXT</a:t>
            </a:r>
            <a:r>
              <a:rPr lang="en-US" sz="1200" kern="1200" baseline="0" dirty="0">
                <a:solidFill>
                  <a:schemeClr val="tx1"/>
                </a:solidFill>
                <a:effectLst/>
                <a:latin typeface="Times New Roman" pitchFamily="18" charset="0"/>
                <a:ea typeface="+mn-ea"/>
                <a:cs typeface="Times New Roman" pitchFamily="18" charset="0"/>
              </a:rPr>
              <a:t> SLIDE</a:t>
            </a:r>
            <a:endParaRPr lang="en-US" sz="1200" kern="1200" dirty="0">
              <a:solidFill>
                <a:schemeClr val="tx1"/>
              </a:solidFill>
              <a:effectLst/>
              <a:latin typeface="Times New Roman" pitchFamily="18" charset="0"/>
              <a:ea typeface="+mn-ea"/>
              <a:cs typeface="Times New Roman" pitchFamily="18" charset="0"/>
            </a:endParaRPr>
          </a:p>
        </p:txBody>
      </p:sp>
      <p:sp>
        <p:nvSpPr>
          <p:cNvPr id="4" name="Slide Number Placeholder 3"/>
          <p:cNvSpPr>
            <a:spLocks noGrp="1"/>
          </p:cNvSpPr>
          <p:nvPr>
            <p:ph type="sldNum" sz="quarter" idx="10"/>
          </p:nvPr>
        </p:nvSpPr>
        <p:spPr/>
        <p:txBody>
          <a:bodyPr/>
          <a:lstStyle/>
          <a:p>
            <a:pPr>
              <a:defRPr/>
            </a:pPr>
            <a:fld id="{2944F3CB-D50E-44C9-9930-9A55C2C7379E}" type="slidenum">
              <a:rPr lang="en-US" smtClean="0"/>
              <a:pPr>
                <a:defRPr/>
              </a:pPr>
              <a:t>8</a:t>
            </a:fld>
            <a:endParaRPr lang="en-US" dirty="0"/>
          </a:p>
        </p:txBody>
      </p:sp>
    </p:spTree>
    <p:extLst>
      <p:ext uri="{BB962C8B-B14F-4D97-AF65-F5344CB8AC3E}">
        <p14:creationId xmlns:p14="http://schemas.microsoft.com/office/powerpoint/2010/main" val="1815128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Times New Roman" pitchFamily="18" charset="0"/>
                <a:ea typeface="+mn-ea"/>
                <a:cs typeface="Times New Roman" pitchFamily="18" charset="0"/>
              </a:rPr>
              <a:t>-Performance Work Statement  or </a:t>
            </a:r>
            <a:r>
              <a:rPr lang="en-US" b="1" baseline="0" dirty="0"/>
              <a:t>“</a:t>
            </a:r>
            <a:r>
              <a:rPr lang="en-US" sz="1200" kern="1200" dirty="0">
                <a:solidFill>
                  <a:schemeClr val="tx1"/>
                </a:solidFill>
                <a:effectLst/>
                <a:latin typeface="Times New Roman" pitchFamily="18" charset="0"/>
                <a:ea typeface="+mn-ea"/>
                <a:cs typeface="Times New Roman" pitchFamily="18" charset="0"/>
              </a:rPr>
              <a:t>PWS” </a:t>
            </a:r>
            <a:r>
              <a:rPr lang="en-US" dirty="0"/>
              <a:t>is a statement of work for performance based Acquisitions that clearly describes the performance objectives and standards that are expected of the contractor.  The</a:t>
            </a:r>
            <a:r>
              <a:rPr lang="en-US" baseline="0" dirty="0"/>
              <a:t> </a:t>
            </a:r>
            <a:r>
              <a:rPr lang="en-US" dirty="0"/>
              <a:t>PWS is legally binding between a contractor and the U.S. Government.</a:t>
            </a:r>
          </a:p>
          <a:p>
            <a:r>
              <a:rPr lang="en-US" sz="1200" kern="1200" dirty="0">
                <a:solidFill>
                  <a:schemeClr val="tx1"/>
                </a:solidFill>
                <a:effectLst/>
                <a:latin typeface="Times New Roman" pitchFamily="18" charset="0"/>
                <a:ea typeface="+mn-ea"/>
                <a:cs typeface="Times New Roman" pitchFamily="18" charset="0"/>
              </a:rPr>
              <a:t>The content of the PWS states</a:t>
            </a:r>
            <a:r>
              <a:rPr lang="en-US" sz="1200" kern="1200" baseline="0" dirty="0">
                <a:solidFill>
                  <a:schemeClr val="tx1"/>
                </a:solidFill>
                <a:effectLst/>
                <a:latin typeface="Times New Roman" pitchFamily="18" charset="0"/>
                <a:ea typeface="+mn-ea"/>
                <a:cs typeface="Times New Roman" pitchFamily="18" charset="0"/>
              </a:rPr>
              <a:t> the </a:t>
            </a:r>
            <a:r>
              <a:rPr lang="en-US" sz="1200" kern="1200" dirty="0">
                <a:solidFill>
                  <a:schemeClr val="tx1"/>
                </a:solidFill>
                <a:effectLst/>
                <a:latin typeface="Times New Roman" pitchFamily="18" charset="0"/>
                <a:ea typeface="+mn-ea"/>
                <a:cs typeface="Times New Roman" pitchFamily="18" charset="0"/>
              </a:rPr>
              <a:t>work measurement, methods</a:t>
            </a:r>
            <a:r>
              <a:rPr lang="en-US" sz="1200" kern="1200" baseline="0" dirty="0">
                <a:solidFill>
                  <a:schemeClr val="tx1"/>
                </a:solidFill>
                <a:effectLst/>
                <a:latin typeface="Times New Roman" pitchFamily="18" charset="0"/>
                <a:ea typeface="+mn-ea"/>
                <a:cs typeface="Times New Roman" pitchFamily="18" charset="0"/>
              </a:rPr>
              <a:t> of </a:t>
            </a:r>
            <a:r>
              <a:rPr lang="en-US" sz="1200" kern="1200" dirty="0">
                <a:solidFill>
                  <a:schemeClr val="tx1"/>
                </a:solidFill>
                <a:effectLst/>
                <a:latin typeface="Times New Roman" pitchFamily="18" charset="0"/>
                <a:ea typeface="+mn-ea"/>
                <a:cs typeface="Times New Roman" pitchFamily="18" charset="0"/>
              </a:rPr>
              <a:t>improvement, and other industrial engineering and management</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tools both within and outside the study process. It also</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provides information useful in budgeting, managing, and</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decision-making to continuously evaluate the resource and</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methods tradeoffs to enhance mission performance, quality,</a:t>
            </a:r>
            <a:r>
              <a:rPr lang="en-US" sz="1200" kern="1200" baseline="0" dirty="0">
                <a:solidFill>
                  <a:schemeClr val="tx1"/>
                </a:solidFill>
                <a:effectLst/>
                <a:latin typeface="Times New Roman" pitchFamily="18" charset="0"/>
                <a:ea typeface="+mn-ea"/>
                <a:cs typeface="Times New Roman" pitchFamily="18" charset="0"/>
              </a:rPr>
              <a:t> </a:t>
            </a:r>
            <a:r>
              <a:rPr lang="en-US" sz="1200" kern="1200" dirty="0">
                <a:solidFill>
                  <a:schemeClr val="tx1"/>
                </a:solidFill>
                <a:effectLst/>
                <a:latin typeface="Times New Roman" pitchFamily="18" charset="0"/>
                <a:ea typeface="+mn-ea"/>
                <a:cs typeface="Times New Roman" pitchFamily="18" charset="0"/>
              </a:rPr>
              <a:t>efficiency, and effectiveness. NEXT</a:t>
            </a:r>
            <a:r>
              <a:rPr lang="en-US" sz="1200" kern="1200" baseline="0" dirty="0">
                <a:solidFill>
                  <a:schemeClr val="tx1"/>
                </a:solidFill>
                <a:effectLst/>
                <a:latin typeface="Times New Roman" pitchFamily="18" charset="0"/>
                <a:ea typeface="+mn-ea"/>
                <a:cs typeface="Times New Roman" pitchFamily="18" charset="0"/>
              </a:rPr>
              <a:t> SLIDE</a:t>
            </a:r>
            <a:endParaRPr lang="en-US" sz="1200" kern="1200" dirty="0">
              <a:solidFill>
                <a:schemeClr val="tx1"/>
              </a:solidFill>
              <a:effectLst/>
              <a:latin typeface="Times New Roman" pitchFamily="18" charset="0"/>
              <a:ea typeface="+mn-ea"/>
              <a:cs typeface="Times New Roman" pitchFamily="18" charset="0"/>
            </a:endParaRPr>
          </a:p>
        </p:txBody>
      </p:sp>
      <p:sp>
        <p:nvSpPr>
          <p:cNvPr id="4" name="Slide Number Placeholder 3"/>
          <p:cNvSpPr>
            <a:spLocks noGrp="1"/>
          </p:cNvSpPr>
          <p:nvPr>
            <p:ph type="sldNum" sz="quarter" idx="10"/>
          </p:nvPr>
        </p:nvSpPr>
        <p:spPr/>
        <p:txBody>
          <a:bodyPr/>
          <a:lstStyle/>
          <a:p>
            <a:pPr>
              <a:defRPr/>
            </a:pPr>
            <a:fld id="{2944F3CB-D50E-44C9-9930-9A55C2C7379E}" type="slidenum">
              <a:rPr lang="en-US" smtClean="0"/>
              <a:pPr>
                <a:defRPr/>
              </a:pPr>
              <a:t>9</a:t>
            </a:fld>
            <a:endParaRPr lang="en-US" dirty="0"/>
          </a:p>
        </p:txBody>
      </p:sp>
    </p:spTree>
    <p:extLst>
      <p:ext uri="{BB962C8B-B14F-4D97-AF65-F5344CB8AC3E}">
        <p14:creationId xmlns:p14="http://schemas.microsoft.com/office/powerpoint/2010/main" val="35850732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2"/>
          <p:cNvPicPr>
            <a:picLocks noChangeArrowheads="1"/>
          </p:cNvPicPr>
          <p:nvPr userDrawn="1"/>
        </p:nvPicPr>
        <p:blipFill>
          <a:blip r:embed="rId2" cstate="print"/>
          <a:srcRect/>
          <a:stretch>
            <a:fillRect/>
          </a:stretch>
        </p:blipFill>
        <p:spPr bwMode="auto">
          <a:xfrm>
            <a:off x="2392680" y="259080"/>
            <a:ext cx="4389120" cy="4389120"/>
          </a:xfrm>
          <a:prstGeom prst="rect">
            <a:avLst/>
          </a:prstGeom>
          <a:ln w="9525">
            <a:noFill/>
            <a:miter lim="800000"/>
            <a:headEnd/>
            <a:tailEnd/>
          </a:ln>
        </p:spPr>
      </p:pic>
      <p:sp>
        <p:nvSpPr>
          <p:cNvPr id="4098" name="Rectangle 2"/>
          <p:cNvSpPr>
            <a:spLocks noGrp="1" noChangeArrowheads="1"/>
          </p:cNvSpPr>
          <p:nvPr>
            <p:ph type="ctrTitle"/>
          </p:nvPr>
        </p:nvSpPr>
        <p:spPr>
          <a:xfrm>
            <a:off x="762000" y="4267200"/>
            <a:ext cx="7620000" cy="1219200"/>
          </a:xfrm>
        </p:spPr>
        <p:txBody>
          <a:bodyPr/>
          <a:lstStyle>
            <a:lvl1pPr>
              <a:defRPr sz="4400"/>
            </a:lvl1pPr>
          </a:lstStyle>
          <a:p>
            <a:r>
              <a:rPr lang="en-US" dirty="0"/>
              <a:t>Click to edit Master title style</a:t>
            </a:r>
          </a:p>
        </p:txBody>
      </p:sp>
      <p:sp>
        <p:nvSpPr>
          <p:cNvPr id="4099" name="Rectangle 3"/>
          <p:cNvSpPr>
            <a:spLocks noGrp="1" noChangeArrowheads="1"/>
          </p:cNvSpPr>
          <p:nvPr>
            <p:ph type="subTitle" idx="1"/>
          </p:nvPr>
        </p:nvSpPr>
        <p:spPr>
          <a:xfrm>
            <a:off x="1371600" y="5638800"/>
            <a:ext cx="6400800" cy="533400"/>
          </a:xfrm>
        </p:spPr>
        <p:txBody>
          <a:bodyPr/>
          <a:lstStyle>
            <a:lvl1pPr marL="0" indent="0" algn="ctr">
              <a:buFont typeface="Wingdings" pitchFamily="2" charset="2"/>
              <a:buNone/>
              <a:defRPr/>
            </a:lvl1pPr>
          </a:lstStyle>
          <a:p>
            <a:r>
              <a:rPr lang="en-US"/>
              <a:t>Click to edit Master subtitle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marL="228600" indent="-228600">
              <a:defRPr/>
            </a:lvl1pPr>
            <a:lvl2pPr marL="685800" indent="-228600">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24000"/>
            <a:ext cx="3810000" cy="4114800"/>
          </a:xfrm>
          <a:ln w="12700"/>
        </p:spPr>
        <p:txBody>
          <a:bodyPr/>
          <a:lstStyle>
            <a:lvl1pPr marL="228600" indent="-228600">
              <a:defRPr sz="2400"/>
            </a:lvl1pPr>
            <a:lvl2pPr marL="685800" indent="-228600">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524000"/>
            <a:ext cx="3810000" cy="4114800"/>
          </a:xfrm>
          <a:ln w="12700"/>
        </p:spPr>
        <p:txBody>
          <a:bodyPr/>
          <a:lstStyle>
            <a:lvl1pPr marL="228600" indent="-228600">
              <a:defRPr sz="2400"/>
            </a:lvl1pPr>
            <a:lvl2pPr marL="685800" indent="-228600">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a:spLocks noGrp="1" noChangeArrowheads="1"/>
          </p:cNvSpPr>
          <p:nvPr>
            <p:ph type="sldNum" sz="quarter" idx="11"/>
          </p:nvPr>
        </p:nvSpPr>
        <p:spPr>
          <a:xfrm>
            <a:off x="7239000" y="6629400"/>
            <a:ext cx="1905000" cy="228600"/>
          </a:xfrm>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1"/>
          </p:nvPr>
        </p:nvSpPr>
        <p:spPr>
          <a:xfrm>
            <a:off x="7239000" y="6629400"/>
            <a:ext cx="1905000" cy="228600"/>
          </a:xfrm>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1"/>
          </p:nvPr>
        </p:nvSpPr>
        <p:spPr>
          <a:xfrm>
            <a:off x="7239000" y="6629400"/>
            <a:ext cx="1905000" cy="228600"/>
          </a:xfrm>
          <a:ln/>
        </p:spPr>
        <p:txBody>
          <a:bodyPr/>
          <a:lstStyle>
            <a:lvl1pPr>
              <a:defRPr sz="1000">
                <a:latin typeface="Arial" pitchFamily="34" charset="0"/>
                <a:cs typeface="Arial" pitchFamily="34" charset="0"/>
              </a:defRPr>
            </a:lvl1pPr>
          </a:lstStyle>
          <a:p>
            <a:pPr>
              <a:defRPr/>
            </a:pPr>
            <a:fld id="{CA7F5CF8-7EC3-40BE-90E1-2410D150B9D8}" type="slidenum">
              <a:rPr lang="en-US" smtClean="0"/>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Diagram or Organization Chart">
    <p:spTree>
      <p:nvGrpSpPr>
        <p:cNvPr id="1" name=""/>
        <p:cNvGrpSpPr/>
        <p:nvPr/>
      </p:nvGrpSpPr>
      <p:grpSpPr>
        <a:xfrm>
          <a:off x="0" y="0"/>
          <a:ext cx="0" cy="0"/>
          <a:chOff x="0" y="0"/>
          <a:chExt cx="0" cy="0"/>
        </a:xfrm>
      </p:grpSpPr>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bwMode="auto">
          <a:xfrm>
            <a:off x="990600" y="762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44" name="Rectangle 3"/>
          <p:cNvSpPr>
            <a:spLocks noGrp="1" noChangeArrowheads="1"/>
          </p:cNvSpPr>
          <p:nvPr>
            <p:ph type="body" idx="1"/>
          </p:nvPr>
        </p:nvSpPr>
        <p:spPr bwMode="auto">
          <a:xfrm>
            <a:off x="685800" y="1524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7239000" y="66294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400">
                <a:latin typeface="Times New Roman" pitchFamily="18" charset="0"/>
              </a:defRPr>
            </a:lvl1pPr>
          </a:lstStyle>
          <a:p>
            <a:pPr>
              <a:defRPr/>
            </a:pPr>
            <a:fld id="{3AC602E1-F6BD-420E-ACF2-21688BA00DE7}" type="slidenum">
              <a:rPr lang="en-US"/>
              <a:pPr>
                <a:defRPr/>
              </a:pPr>
              <a:t>‹#›</a:t>
            </a:fld>
            <a:endParaRPr lang="en-US" dirty="0"/>
          </a:p>
        </p:txBody>
      </p:sp>
      <p:sp>
        <p:nvSpPr>
          <p:cNvPr id="1033" name="Line 9"/>
          <p:cNvSpPr>
            <a:spLocks noChangeShapeType="1"/>
          </p:cNvSpPr>
          <p:nvPr userDrawn="1"/>
        </p:nvSpPr>
        <p:spPr bwMode="auto">
          <a:xfrm>
            <a:off x="609600" y="1219200"/>
            <a:ext cx="8534400" cy="0"/>
          </a:xfrm>
          <a:prstGeom prst="line">
            <a:avLst/>
          </a:prstGeom>
          <a:noFill/>
          <a:ln w="31750">
            <a:solidFill>
              <a:srgbClr val="000080"/>
            </a:solidFill>
            <a:round/>
            <a:headEnd/>
            <a:tailEnd/>
          </a:ln>
          <a:effectLst/>
        </p:spPr>
        <p:txBody>
          <a:bodyPr/>
          <a:lstStyle/>
          <a:p>
            <a:pPr>
              <a:spcBef>
                <a:spcPct val="50000"/>
              </a:spcBef>
              <a:buFontTx/>
              <a:buChar char="•"/>
              <a:defRPr/>
            </a:pPr>
            <a:endParaRPr lang="en-US" dirty="0">
              <a:latin typeface="Arial" charset="0"/>
            </a:endParaRPr>
          </a:p>
        </p:txBody>
      </p:sp>
      <p:sp>
        <p:nvSpPr>
          <p:cNvPr id="1035" name="Line 11"/>
          <p:cNvSpPr>
            <a:spLocks noChangeShapeType="1"/>
          </p:cNvSpPr>
          <p:nvPr userDrawn="1"/>
        </p:nvSpPr>
        <p:spPr bwMode="auto">
          <a:xfrm>
            <a:off x="457200" y="1270000"/>
            <a:ext cx="8686800" cy="0"/>
          </a:xfrm>
          <a:prstGeom prst="line">
            <a:avLst/>
          </a:prstGeom>
          <a:noFill/>
          <a:ln w="31750">
            <a:solidFill>
              <a:srgbClr val="FF0000"/>
            </a:solidFill>
            <a:round/>
            <a:headEnd/>
            <a:tailEnd/>
          </a:ln>
          <a:effectLst/>
        </p:spPr>
        <p:txBody>
          <a:bodyPr/>
          <a:lstStyle/>
          <a:p>
            <a:pPr>
              <a:spcBef>
                <a:spcPct val="50000"/>
              </a:spcBef>
              <a:buFontTx/>
              <a:buChar char="•"/>
              <a:defRPr/>
            </a:pPr>
            <a:endParaRPr lang="en-US" dirty="0">
              <a:latin typeface="Arial" charset="0"/>
            </a:endParaRPr>
          </a:p>
        </p:txBody>
      </p:sp>
      <p:pic>
        <p:nvPicPr>
          <p:cNvPr id="9" name="Picture 2"/>
          <p:cNvPicPr>
            <a:picLocks noChangeArrowheads="1"/>
          </p:cNvPicPr>
          <p:nvPr userDrawn="1"/>
        </p:nvPicPr>
        <p:blipFill>
          <a:blip r:embed="rId8" cstate="print"/>
          <a:srcRect/>
          <a:stretch>
            <a:fillRect/>
          </a:stretch>
        </p:blipFill>
        <p:spPr bwMode="auto">
          <a:xfrm>
            <a:off x="0" y="137160"/>
            <a:ext cx="1005840" cy="100584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69" r:id="rId2"/>
    <p:sldLayoutId id="2147483771" r:id="rId3"/>
    <p:sldLayoutId id="2147483773" r:id="rId4"/>
    <p:sldLayoutId id="2147483786" r:id="rId5"/>
    <p:sldLayoutId id="2147483782" r:id="rId6"/>
  </p:sldLayoutIdLst>
  <p:transition/>
  <p:hf hdr="0" ftr="0" dt="0"/>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charset="0"/>
          <a:cs typeface="Times New Roman" pitchFamily="18" charset="0"/>
        </a:defRPr>
      </a:lvl2pPr>
      <a:lvl3pPr algn="ctr" rtl="0" eaLnBrk="0" fontAlgn="base" hangingPunct="0">
        <a:spcBef>
          <a:spcPct val="0"/>
        </a:spcBef>
        <a:spcAft>
          <a:spcPct val="0"/>
        </a:spcAft>
        <a:defRPr sz="4400">
          <a:solidFill>
            <a:srgbClr val="000066"/>
          </a:solidFill>
          <a:latin typeface="Arial" charset="0"/>
          <a:cs typeface="Times New Roman" pitchFamily="18" charset="0"/>
        </a:defRPr>
      </a:lvl3pPr>
      <a:lvl4pPr algn="ctr" rtl="0" eaLnBrk="0" fontAlgn="base" hangingPunct="0">
        <a:spcBef>
          <a:spcPct val="0"/>
        </a:spcBef>
        <a:spcAft>
          <a:spcPct val="0"/>
        </a:spcAft>
        <a:defRPr sz="4400">
          <a:solidFill>
            <a:srgbClr val="000066"/>
          </a:solidFill>
          <a:latin typeface="Arial" charset="0"/>
          <a:cs typeface="Times New Roman" pitchFamily="18" charset="0"/>
        </a:defRPr>
      </a:lvl4pPr>
      <a:lvl5pPr algn="ctr" rtl="0" eaLnBrk="0" fontAlgn="base" hangingPunct="0">
        <a:spcBef>
          <a:spcPct val="0"/>
        </a:spcBef>
        <a:spcAft>
          <a:spcPct val="0"/>
        </a:spcAft>
        <a:defRPr sz="4400">
          <a:solidFill>
            <a:srgbClr val="000066"/>
          </a:solidFill>
          <a:latin typeface="Arial" charset="0"/>
          <a:cs typeface="Times New Roman" pitchFamily="18" charset="0"/>
        </a:defRPr>
      </a:lvl5pPr>
      <a:lvl6pPr marL="457200" algn="ctr" rtl="0" fontAlgn="base">
        <a:spcBef>
          <a:spcPct val="0"/>
        </a:spcBef>
        <a:spcAft>
          <a:spcPct val="0"/>
        </a:spcAft>
        <a:defRPr sz="4400">
          <a:solidFill>
            <a:srgbClr val="000066"/>
          </a:solidFill>
          <a:latin typeface="Arial" charset="0"/>
          <a:cs typeface="Times New Roman" pitchFamily="18" charset="0"/>
        </a:defRPr>
      </a:lvl6pPr>
      <a:lvl7pPr marL="914400" algn="ctr" rtl="0" fontAlgn="base">
        <a:spcBef>
          <a:spcPct val="0"/>
        </a:spcBef>
        <a:spcAft>
          <a:spcPct val="0"/>
        </a:spcAft>
        <a:defRPr sz="4400">
          <a:solidFill>
            <a:srgbClr val="000066"/>
          </a:solidFill>
          <a:latin typeface="Arial" charset="0"/>
          <a:cs typeface="Times New Roman" pitchFamily="18" charset="0"/>
        </a:defRPr>
      </a:lvl7pPr>
      <a:lvl8pPr marL="1371600" algn="ctr" rtl="0" fontAlgn="base">
        <a:spcBef>
          <a:spcPct val="0"/>
        </a:spcBef>
        <a:spcAft>
          <a:spcPct val="0"/>
        </a:spcAft>
        <a:defRPr sz="4400">
          <a:solidFill>
            <a:srgbClr val="000066"/>
          </a:solidFill>
          <a:latin typeface="Arial" charset="0"/>
          <a:cs typeface="Times New Roman" pitchFamily="18" charset="0"/>
        </a:defRPr>
      </a:lvl8pPr>
      <a:lvl9pPr marL="1828800" algn="ctr" rtl="0" fontAlgn="base">
        <a:spcBef>
          <a:spcPct val="0"/>
        </a:spcBef>
        <a:spcAft>
          <a:spcPct val="0"/>
        </a:spcAft>
        <a:defRPr sz="4400">
          <a:solidFill>
            <a:srgbClr val="000066"/>
          </a:solidFill>
          <a:latin typeface="Arial" charset="0"/>
          <a:cs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a:solidFill>
            <a:schemeClr val="tx1"/>
          </a:solidFill>
          <a:latin typeface="+mn-lt"/>
          <a:cs typeface="+mn-cs"/>
        </a:defRPr>
      </a:lvl3pPr>
      <a:lvl4pPr marL="1600200" indent="-228600" algn="l" rtl="0" eaLnBrk="0" fontAlgn="base" hangingPunct="0">
        <a:spcBef>
          <a:spcPct val="20000"/>
        </a:spcBef>
        <a:spcAft>
          <a:spcPct val="0"/>
        </a:spcAft>
        <a:buChar char="-"/>
        <a:defRPr>
          <a:solidFill>
            <a:schemeClr val="tx1"/>
          </a:solidFill>
          <a:latin typeface="+mn-lt"/>
          <a:cs typeface="+mn-cs"/>
        </a:defRPr>
      </a:lvl4pPr>
      <a:lvl5pPr marL="2057400" indent="-228600" algn="l" rtl="0" eaLnBrk="0" fontAlgn="base" hangingPunct="0">
        <a:spcBef>
          <a:spcPct val="20000"/>
        </a:spcBef>
        <a:spcAft>
          <a:spcPct val="0"/>
        </a:spcAft>
        <a:buFont typeface="Times New Roman" pitchFamily="18" charset="0"/>
        <a:buChar char="-"/>
        <a:defRPr>
          <a:solidFill>
            <a:schemeClr val="tx1"/>
          </a:solidFill>
          <a:latin typeface="+mn-lt"/>
          <a:cs typeface="+mn-cs"/>
        </a:defRPr>
      </a:lvl5pPr>
      <a:lvl6pPr marL="2514600" indent="-228600" algn="l" rtl="0" fontAlgn="base">
        <a:spcBef>
          <a:spcPct val="20000"/>
        </a:spcBef>
        <a:spcAft>
          <a:spcPct val="0"/>
        </a:spcAft>
        <a:buFont typeface="Times New Roman" pitchFamily="18" charset="0"/>
        <a:buChar char="-"/>
        <a:defRPr>
          <a:solidFill>
            <a:schemeClr val="tx1"/>
          </a:solidFill>
          <a:latin typeface="+mn-lt"/>
          <a:cs typeface="+mn-cs"/>
        </a:defRPr>
      </a:lvl6pPr>
      <a:lvl7pPr marL="2971800" indent="-228600" algn="l" rtl="0" fontAlgn="base">
        <a:spcBef>
          <a:spcPct val="20000"/>
        </a:spcBef>
        <a:spcAft>
          <a:spcPct val="0"/>
        </a:spcAft>
        <a:buFont typeface="Times New Roman" pitchFamily="18" charset="0"/>
        <a:buChar char="-"/>
        <a:defRPr>
          <a:solidFill>
            <a:schemeClr val="tx1"/>
          </a:solidFill>
          <a:latin typeface="+mn-lt"/>
          <a:cs typeface="+mn-cs"/>
        </a:defRPr>
      </a:lvl7pPr>
      <a:lvl8pPr marL="3429000" indent="-228600" algn="l" rtl="0" fontAlgn="base">
        <a:spcBef>
          <a:spcPct val="20000"/>
        </a:spcBef>
        <a:spcAft>
          <a:spcPct val="0"/>
        </a:spcAft>
        <a:buFont typeface="Times New Roman" pitchFamily="18" charset="0"/>
        <a:buChar char="-"/>
        <a:defRPr>
          <a:solidFill>
            <a:schemeClr val="tx1"/>
          </a:solidFill>
          <a:latin typeface="+mn-lt"/>
          <a:cs typeface="+mn-cs"/>
        </a:defRPr>
      </a:lvl8pPr>
      <a:lvl9pPr marL="3886200" indent="-228600" algn="l" rtl="0" fontAlgn="base">
        <a:spcBef>
          <a:spcPct val="20000"/>
        </a:spcBef>
        <a:spcAft>
          <a:spcPct val="0"/>
        </a:spcAft>
        <a:buFont typeface="Times New Roman" pitchFamily="18"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5"/>
          <p:cNvSpPr>
            <a:spLocks noChangeArrowheads="1"/>
          </p:cNvSpPr>
          <p:nvPr/>
        </p:nvSpPr>
        <p:spPr bwMode="auto">
          <a:xfrm>
            <a:off x="9525" y="9524"/>
            <a:ext cx="1295400" cy="1133475"/>
          </a:xfrm>
          <a:prstGeom prst="rect">
            <a:avLst/>
          </a:prstGeom>
          <a:solidFill>
            <a:schemeClr val="bg1"/>
          </a:solidFill>
          <a:ln w="25400">
            <a:solidFill>
              <a:schemeClr val="bg1"/>
            </a:solidFill>
            <a:miter lim="800000"/>
            <a:headEnd/>
            <a:tailEnd/>
          </a:ln>
        </p:spPr>
        <p:txBody>
          <a:bodyPr wrap="none" anchor="ctr"/>
          <a:lstStyle/>
          <a:p>
            <a:pPr>
              <a:spcBef>
                <a:spcPct val="50000"/>
              </a:spcBef>
              <a:buFontTx/>
              <a:buChar char="•"/>
            </a:pPr>
            <a:endParaRPr lang="en-US" dirty="0"/>
          </a:p>
        </p:txBody>
      </p:sp>
      <p:sp>
        <p:nvSpPr>
          <p:cNvPr id="13316" name="Rectangle 7"/>
          <p:cNvSpPr>
            <a:spLocks noChangeArrowheads="1"/>
          </p:cNvSpPr>
          <p:nvPr/>
        </p:nvSpPr>
        <p:spPr bwMode="auto">
          <a:xfrm>
            <a:off x="3962400" y="6553200"/>
            <a:ext cx="1371600" cy="304800"/>
          </a:xfrm>
          <a:prstGeom prst="rect">
            <a:avLst/>
          </a:prstGeom>
          <a:solidFill>
            <a:schemeClr val="bg1"/>
          </a:solidFill>
          <a:ln w="25400">
            <a:noFill/>
            <a:miter lim="800000"/>
            <a:headEnd/>
            <a:tailEnd/>
          </a:ln>
        </p:spPr>
        <p:txBody>
          <a:bodyPr wrap="none" anchor="ctr"/>
          <a:lstStyle/>
          <a:p>
            <a:pPr>
              <a:spcBef>
                <a:spcPct val="50000"/>
              </a:spcBef>
              <a:buFontTx/>
              <a:buChar char="•"/>
            </a:pPr>
            <a:endParaRPr lang="en-US" dirty="0"/>
          </a:p>
        </p:txBody>
      </p:sp>
      <p:sp>
        <p:nvSpPr>
          <p:cNvPr id="13317" name="Rectangle 8"/>
          <p:cNvSpPr>
            <a:spLocks noChangeArrowheads="1"/>
          </p:cNvSpPr>
          <p:nvPr/>
        </p:nvSpPr>
        <p:spPr bwMode="auto">
          <a:xfrm>
            <a:off x="76200" y="0"/>
            <a:ext cx="9144000" cy="1143000"/>
          </a:xfrm>
          <a:prstGeom prst="rect">
            <a:avLst/>
          </a:prstGeom>
          <a:noFill/>
          <a:ln w="9525">
            <a:noFill/>
            <a:miter lim="800000"/>
            <a:headEnd/>
            <a:tailEnd/>
          </a:ln>
        </p:spPr>
        <p:txBody>
          <a:bodyPr anchor="ctr"/>
          <a:lstStyle/>
          <a:p>
            <a:pPr algn="ctr"/>
            <a:endParaRPr lang="en-US" sz="3200" dirty="0">
              <a:solidFill>
                <a:srgbClr val="000066"/>
              </a:solidFill>
            </a:endParaRPr>
          </a:p>
        </p:txBody>
      </p:sp>
      <p:sp>
        <p:nvSpPr>
          <p:cNvPr id="13318" name="Text Box 9"/>
          <p:cNvSpPr txBox="1">
            <a:spLocks noChangeArrowheads="1"/>
          </p:cNvSpPr>
          <p:nvPr/>
        </p:nvSpPr>
        <p:spPr bwMode="auto">
          <a:xfrm>
            <a:off x="76200" y="4648200"/>
            <a:ext cx="9144000" cy="2062103"/>
          </a:xfrm>
          <a:prstGeom prst="rect">
            <a:avLst/>
          </a:prstGeom>
          <a:noFill/>
          <a:ln w="25400">
            <a:noFill/>
            <a:miter lim="800000"/>
            <a:headEnd/>
            <a:tailEnd/>
          </a:ln>
        </p:spPr>
        <p:txBody>
          <a:bodyPr wrap="square">
            <a:spAutoFit/>
          </a:bodyPr>
          <a:lstStyle/>
          <a:p>
            <a:pPr algn="ctr" eaLnBrk="0" hangingPunct="0"/>
            <a:endParaRPr lang="en-US" sz="3200" b="1" dirty="0">
              <a:solidFill>
                <a:srgbClr val="000066"/>
              </a:solidFill>
            </a:endParaRPr>
          </a:p>
          <a:p>
            <a:pPr algn="ctr" eaLnBrk="0" hangingPunct="0"/>
            <a:r>
              <a:rPr lang="en-US" sz="3200" b="1" dirty="0">
                <a:solidFill>
                  <a:srgbClr val="000066"/>
                </a:solidFill>
              </a:rPr>
              <a:t>Navy Manpower Analysis Center (NAVMAC) </a:t>
            </a:r>
          </a:p>
          <a:p>
            <a:pPr algn="ctr" eaLnBrk="0" hangingPunct="0"/>
            <a:r>
              <a:rPr lang="en-US" sz="3200" b="1" dirty="0">
                <a:solidFill>
                  <a:srgbClr val="000066"/>
                </a:solidFill>
              </a:rPr>
              <a:t>Manpower </a:t>
            </a:r>
            <a:r>
              <a:rPr lang="en-US" sz="3200" b="1" dirty="0">
                <a:solidFill>
                  <a:srgbClr val="002060"/>
                </a:solidFill>
              </a:rPr>
              <a:t>Policy &amp; </a:t>
            </a:r>
            <a:r>
              <a:rPr lang="en-US" sz="3200" b="1" dirty="0">
                <a:solidFill>
                  <a:srgbClr val="000066"/>
                </a:solidFill>
              </a:rPr>
              <a:t>Programs</a:t>
            </a:r>
          </a:p>
          <a:p>
            <a:pPr algn="ctr" eaLnBrk="0" hangingPunct="0"/>
            <a:r>
              <a:rPr lang="en-US" sz="3200" b="1" dirty="0">
                <a:solidFill>
                  <a:srgbClr val="000066"/>
                </a:solidFill>
              </a:rPr>
              <a:t>Code 20</a:t>
            </a:r>
          </a:p>
        </p:txBody>
      </p:sp>
      <p:sp>
        <p:nvSpPr>
          <p:cNvPr id="9" name="Rectangle 3"/>
          <p:cNvSpPr>
            <a:spLocks noChangeArrowheads="1"/>
          </p:cNvSpPr>
          <p:nvPr/>
        </p:nvSpPr>
        <p:spPr bwMode="auto">
          <a:xfrm>
            <a:off x="3886200" y="6629400"/>
            <a:ext cx="1371600" cy="228600"/>
          </a:xfrm>
          <a:prstGeom prst="rect">
            <a:avLst/>
          </a:prstGeom>
          <a:solidFill>
            <a:schemeClr val="bg1"/>
          </a:solidFill>
          <a:ln w="25400">
            <a:noFill/>
            <a:miter lim="800000"/>
            <a:headEnd/>
            <a:tailEnd/>
          </a:ln>
        </p:spPr>
        <p:txBody>
          <a:bodyPr wrap="none" anchor="ctr"/>
          <a:lstStyle/>
          <a:p>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Comprehensive Staffing Standards </a:t>
            </a:r>
            <a:br>
              <a:rPr lang="en-US" sz="4000" dirty="0"/>
            </a:br>
            <a:r>
              <a:rPr lang="en-US" sz="4000" dirty="0"/>
              <a:t>Example of Milestones</a:t>
            </a:r>
          </a:p>
        </p:txBody>
      </p:sp>
      <p:sp>
        <p:nvSpPr>
          <p:cNvPr id="3" name="Content Placeholder 2"/>
          <p:cNvSpPr>
            <a:spLocks noGrp="1"/>
          </p:cNvSpPr>
          <p:nvPr>
            <p:ph idx="1"/>
          </p:nvPr>
        </p:nvSpPr>
        <p:spPr>
          <a:xfrm>
            <a:off x="685800" y="1400432"/>
            <a:ext cx="7772400" cy="5105400"/>
          </a:xfrm>
        </p:spPr>
        <p:txBody>
          <a:bodyPr/>
          <a:lstStyle/>
          <a:p>
            <a:pPr marL="0" indent="0">
              <a:buNone/>
            </a:pPr>
            <a:r>
              <a:rPr lang="en-US" sz="1600" dirty="0"/>
              <a:t>Comprehensive Staffing Standards Development Process Milestones. Prior planning will facilitate the development of staffing standards. Recommend the following steps in conducting staffing standards studies. Subsequent paragraphs detail each step.</a:t>
            </a:r>
          </a:p>
          <a:p>
            <a:pPr marL="0" indent="0">
              <a:buNone/>
            </a:pPr>
            <a:endParaRPr lang="en-US" sz="1600" dirty="0"/>
          </a:p>
          <a:p>
            <a:pPr marL="0" indent="0">
              <a:buNone/>
            </a:pPr>
            <a:r>
              <a:rPr lang="en-US" sz="1400" dirty="0"/>
              <a:t>a. Develop a "standard" PWS for each staffing standard, including associated WIs (i.e., potential workload factors (WLFs) and work units). (Note: WIs and work units are potential WLFs for staffing equation development purposes and will be referred to when discussing staffing standards development as Potential WLFs regardless of their origin.)</a:t>
            </a:r>
          </a:p>
          <a:p>
            <a:pPr marL="0" indent="0">
              <a:buNone/>
            </a:pPr>
            <a:r>
              <a:rPr lang="en-US" sz="1400" dirty="0"/>
              <a:t>b. Identify the potential universe of activities to be covered by the standard. If multiple RFCs are involved, identify the universe for each RFC.</a:t>
            </a:r>
          </a:p>
          <a:p>
            <a:pPr marL="0" indent="0">
              <a:buNone/>
            </a:pPr>
            <a:r>
              <a:rPr lang="en-US" sz="1400" dirty="0"/>
              <a:t>c. Determine a representative sample of the work centers to be measured from the potential universe.</a:t>
            </a:r>
          </a:p>
          <a:p>
            <a:pPr marL="0" indent="0">
              <a:buNone/>
            </a:pPr>
            <a:r>
              <a:rPr lang="en-US" sz="1400" dirty="0"/>
              <a:t>d. Select the appropriate work measurement methods for collecting manpower/work-hour requirements and associated potential WLFs.</a:t>
            </a:r>
          </a:p>
          <a:p>
            <a:pPr marL="0" indent="0">
              <a:buNone/>
            </a:pPr>
            <a:r>
              <a:rPr lang="en-US" sz="1400" dirty="0"/>
              <a:t>e. Perform data gathering/analysis during studies.</a:t>
            </a:r>
          </a:p>
          <a:p>
            <a:pPr marL="0" indent="0">
              <a:buNone/>
            </a:pPr>
            <a:r>
              <a:rPr lang="en-US" sz="1400" dirty="0"/>
              <a:t>f. Perform computations, using All Purpose Language Statistics (APLSTATS) or other computer software capable of performing statistical/regression/correlation analysis and select the best model based on guidelines provided herein.</a:t>
            </a:r>
          </a:p>
          <a:p>
            <a:pPr marL="0" indent="0">
              <a:buNone/>
            </a:pPr>
            <a:r>
              <a:rPr lang="en-US" sz="1400" dirty="0"/>
              <a:t>g. Write a staffing standard report for each standard developed using the recommended report format provided.</a:t>
            </a:r>
          </a:p>
        </p:txBody>
      </p:sp>
      <p:sp>
        <p:nvSpPr>
          <p:cNvPr id="4" name="Slide Number Placeholder 3"/>
          <p:cNvSpPr>
            <a:spLocks noGrp="1"/>
          </p:cNvSpPr>
          <p:nvPr>
            <p:ph type="sldNum" sz="quarter" idx="11"/>
          </p:nvPr>
        </p:nvSpPr>
        <p:spPr/>
        <p:txBody>
          <a:bodyPr/>
          <a:lstStyle/>
          <a:p>
            <a:pPr>
              <a:defRPr/>
            </a:pPr>
            <a:fld id="{CA7F5CF8-7EC3-40BE-90E1-2410D150B9D8}" type="slidenum">
              <a:rPr lang="en-US" smtClean="0"/>
              <a:pPr>
                <a:defRPr/>
              </a:pPr>
              <a:t>10</a:t>
            </a:fld>
            <a:endParaRPr lang="en-US" dirty="0"/>
          </a:p>
        </p:txBody>
      </p:sp>
    </p:spTree>
    <p:extLst>
      <p:ext uri="{BB962C8B-B14F-4D97-AF65-F5344CB8AC3E}">
        <p14:creationId xmlns:p14="http://schemas.microsoft.com/office/powerpoint/2010/main" val="342513531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Manpower References</a:t>
            </a:r>
          </a:p>
        </p:txBody>
      </p:sp>
      <p:sp>
        <p:nvSpPr>
          <p:cNvPr id="3" name="Content Placeholder 2"/>
          <p:cNvSpPr>
            <a:spLocks noGrp="1"/>
          </p:cNvSpPr>
          <p:nvPr>
            <p:ph idx="1"/>
          </p:nvPr>
        </p:nvSpPr>
        <p:spPr>
          <a:xfrm>
            <a:off x="685800" y="1524000"/>
            <a:ext cx="8229600" cy="4114800"/>
          </a:xfrm>
        </p:spPr>
        <p:txBody>
          <a:bodyPr/>
          <a:lstStyle/>
          <a:p>
            <a:r>
              <a:rPr lang="en-US" b="1" dirty="0"/>
              <a:t>OPNAVINST 1000.16 (Series)</a:t>
            </a:r>
          </a:p>
          <a:p>
            <a:pPr lvl="1"/>
            <a:r>
              <a:rPr lang="en-US" dirty="0"/>
              <a:t>Navy Total Force Manpower Policies and Procedures directive. (i.e. Manpower Bible)</a:t>
            </a:r>
          </a:p>
          <a:p>
            <a:endParaRPr lang="en-US" dirty="0"/>
          </a:p>
          <a:p>
            <a:r>
              <a:rPr lang="en-US" b="1" dirty="0"/>
              <a:t>Activity Manpower Management Guide (AMMG)</a:t>
            </a:r>
          </a:p>
          <a:p>
            <a:pPr lvl="1"/>
            <a:r>
              <a:rPr lang="en-US" dirty="0"/>
              <a:t>Consolidated guide to assist manpower managers and customers in the identification of the more widely used manpower coding as well as an being an official source document that supports policy. </a:t>
            </a:r>
          </a:p>
          <a:p>
            <a:r>
              <a:rPr lang="en-US" b="1" dirty="0"/>
              <a:t>OPNAVINST 5450 Mission, Function, and Task (MFT)</a:t>
            </a:r>
          </a:p>
          <a:p>
            <a:pPr marL="0" indent="0">
              <a:buNone/>
            </a:pPr>
            <a:endParaRPr lang="en-US" dirty="0"/>
          </a:p>
          <a:p>
            <a:endParaRPr lang="en-US" dirty="0"/>
          </a:p>
        </p:txBody>
      </p:sp>
      <p:sp>
        <p:nvSpPr>
          <p:cNvPr id="4" name="Slide Number Placeholder 3"/>
          <p:cNvSpPr>
            <a:spLocks noGrp="1"/>
          </p:cNvSpPr>
          <p:nvPr>
            <p:ph type="sldNum" sz="quarter" idx="11"/>
          </p:nvPr>
        </p:nvSpPr>
        <p:spPr/>
        <p:txBody>
          <a:bodyPr/>
          <a:lstStyle/>
          <a:p>
            <a:pPr>
              <a:defRPr/>
            </a:pPr>
            <a:fld id="{CA7F5CF8-7EC3-40BE-90E1-2410D150B9D8}" type="slidenum">
              <a:rPr lang="en-US" smtClean="0"/>
              <a:pPr>
                <a:defRPr/>
              </a:pPr>
              <a:t>11</a:t>
            </a:fld>
            <a:endParaRPr lang="en-US" dirty="0"/>
          </a:p>
        </p:txBody>
      </p:sp>
    </p:spTree>
    <p:extLst>
      <p:ext uri="{BB962C8B-B14F-4D97-AF65-F5344CB8AC3E}">
        <p14:creationId xmlns:p14="http://schemas.microsoft.com/office/powerpoint/2010/main" val="125051613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Manpower References </a:t>
            </a:r>
            <a:r>
              <a:rPr lang="en-US" sz="2800" dirty="0"/>
              <a:t>Cont’d</a:t>
            </a:r>
          </a:p>
        </p:txBody>
      </p:sp>
      <p:sp>
        <p:nvSpPr>
          <p:cNvPr id="3" name="Content Placeholder 2"/>
          <p:cNvSpPr>
            <a:spLocks noGrp="1"/>
          </p:cNvSpPr>
          <p:nvPr>
            <p:ph idx="1"/>
          </p:nvPr>
        </p:nvSpPr>
        <p:spPr>
          <a:xfrm>
            <a:off x="685800" y="1524000"/>
            <a:ext cx="7772400" cy="4876800"/>
          </a:xfrm>
        </p:spPr>
        <p:txBody>
          <a:bodyPr/>
          <a:lstStyle/>
          <a:p>
            <a:pPr lvl="1"/>
            <a:r>
              <a:rPr lang="en-US" dirty="0"/>
              <a:t>Navy Total Force Manpower Requirements Handbook </a:t>
            </a:r>
            <a:r>
              <a:rPr lang="en-US" dirty="0">
                <a:solidFill>
                  <a:srgbClr val="FF0000"/>
                </a:solidFill>
              </a:rPr>
              <a:t> </a:t>
            </a:r>
            <a:r>
              <a:rPr lang="en-US" dirty="0">
                <a:solidFill>
                  <a:srgbClr val="000000"/>
                </a:solidFill>
              </a:rPr>
              <a:t>(NTFMRHB) &amp; Shore Manpower Requirements Determination Handbook (SMRDHB)</a:t>
            </a:r>
          </a:p>
          <a:p>
            <a:pPr marL="457200" lvl="1" indent="0">
              <a:buNone/>
            </a:pPr>
            <a:endParaRPr lang="en-US" b="1" dirty="0">
              <a:solidFill>
                <a:srgbClr val="000000"/>
              </a:solidFill>
            </a:endParaRPr>
          </a:p>
          <a:p>
            <a:pPr lvl="1"/>
            <a:r>
              <a:rPr lang="en-US" dirty="0">
                <a:solidFill>
                  <a:srgbClr val="000000"/>
                </a:solidFill>
              </a:rPr>
              <a:t>Provides explanation of work measurement and methods, study tools and techniques used in conducting productivity improvement studies and determining manpower requirements for Total Force and Shore respectively</a:t>
            </a:r>
          </a:p>
          <a:p>
            <a:pPr lvl="1"/>
            <a:endParaRPr lang="en-US" dirty="0">
              <a:solidFill>
                <a:srgbClr val="000000"/>
              </a:solidFill>
            </a:endParaRPr>
          </a:p>
          <a:p>
            <a:pPr lvl="1"/>
            <a:r>
              <a:rPr lang="en-US" dirty="0">
                <a:solidFill>
                  <a:srgbClr val="000000"/>
                </a:solidFill>
              </a:rPr>
              <a:t>In future, likely to be a combined handbook</a:t>
            </a:r>
          </a:p>
          <a:p>
            <a:pPr marL="457200" lvl="1" indent="0">
              <a:buNone/>
            </a:pPr>
            <a:endParaRPr lang="en-US" dirty="0">
              <a:solidFill>
                <a:srgbClr val="000000"/>
              </a:solidFill>
            </a:endParaRPr>
          </a:p>
          <a:p>
            <a:pPr lvl="1"/>
            <a:endParaRPr lang="en-US" dirty="0"/>
          </a:p>
        </p:txBody>
      </p:sp>
      <p:sp>
        <p:nvSpPr>
          <p:cNvPr id="4" name="Slide Number Placeholder 3"/>
          <p:cNvSpPr>
            <a:spLocks noGrp="1"/>
          </p:cNvSpPr>
          <p:nvPr>
            <p:ph type="sldNum" sz="quarter" idx="11"/>
          </p:nvPr>
        </p:nvSpPr>
        <p:spPr/>
        <p:txBody>
          <a:bodyPr/>
          <a:lstStyle/>
          <a:p>
            <a:pPr>
              <a:defRPr/>
            </a:pPr>
            <a:fld id="{CA7F5CF8-7EC3-40BE-90E1-2410D150B9D8}" type="slidenum">
              <a:rPr lang="en-US" smtClean="0"/>
              <a:pPr>
                <a:defRPr/>
              </a:pPr>
              <a:t>12</a:t>
            </a:fld>
            <a:endParaRPr lang="en-US" dirty="0"/>
          </a:p>
        </p:txBody>
      </p:sp>
    </p:spTree>
    <p:extLst>
      <p:ext uri="{BB962C8B-B14F-4D97-AF65-F5344CB8AC3E}">
        <p14:creationId xmlns:p14="http://schemas.microsoft.com/office/powerpoint/2010/main" val="273718326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Manpower References </a:t>
            </a:r>
            <a:r>
              <a:rPr lang="en-US" sz="2800" dirty="0"/>
              <a:t>Cont’d</a:t>
            </a:r>
          </a:p>
        </p:txBody>
      </p:sp>
      <p:sp>
        <p:nvSpPr>
          <p:cNvPr id="3" name="Content Placeholder 2"/>
          <p:cNvSpPr>
            <a:spLocks noGrp="1"/>
          </p:cNvSpPr>
          <p:nvPr>
            <p:ph idx="1"/>
          </p:nvPr>
        </p:nvSpPr>
        <p:spPr>
          <a:xfrm>
            <a:off x="685800" y="1295400"/>
            <a:ext cx="7772400" cy="5105400"/>
          </a:xfrm>
        </p:spPr>
        <p:txBody>
          <a:bodyPr/>
          <a:lstStyle/>
          <a:p>
            <a:pPr marL="0" indent="0" algn="ctr">
              <a:buNone/>
            </a:pPr>
            <a:r>
              <a:rPr lang="en-US" b="1" dirty="0"/>
              <a:t>Modifiers/Factors/Allowances</a:t>
            </a:r>
          </a:p>
          <a:p>
            <a:pPr marL="0" indent="0">
              <a:buNone/>
            </a:pPr>
            <a:r>
              <a:rPr lang="en-US" sz="1800" dirty="0"/>
              <a:t>Account for operational conditions and time adjustments that fall outside the control of the Sailor during the execution of expected daily work efforts.</a:t>
            </a:r>
          </a:p>
          <a:p>
            <a:pPr lvl="1"/>
            <a:endParaRPr lang="en-US" sz="1800" dirty="0"/>
          </a:p>
          <a:p>
            <a:pPr lvl="1"/>
            <a:r>
              <a:rPr lang="en-US" sz="1800" b="1" dirty="0"/>
              <a:t>FM</a:t>
            </a:r>
            <a:r>
              <a:rPr lang="en-US" sz="1800" dirty="0"/>
              <a:t> – Facilities Maintenance Time Standards- routine housekeeping of assigned spaces (sweepers)</a:t>
            </a:r>
          </a:p>
          <a:p>
            <a:pPr lvl="1"/>
            <a:r>
              <a:rPr lang="en-US" sz="1800" b="1" dirty="0"/>
              <a:t>SAM</a:t>
            </a:r>
            <a:r>
              <a:rPr lang="en-US" sz="1800" dirty="0"/>
              <a:t> – Ship Aging Modifier – FMRD model uses SAM to increase a ship’s total CM workload requirement based on ship age</a:t>
            </a:r>
            <a:endParaRPr lang="en-US" sz="1600" dirty="0"/>
          </a:p>
          <a:p>
            <a:pPr lvl="1"/>
            <a:r>
              <a:rPr lang="en-US" sz="1800" b="1" dirty="0"/>
              <a:t>PDF</a:t>
            </a:r>
            <a:r>
              <a:rPr lang="en-US" sz="1800" dirty="0"/>
              <a:t> – Paygrade Distribution Factor – assigns paygrade to enlisted positions</a:t>
            </a:r>
          </a:p>
          <a:p>
            <a:pPr lvl="1"/>
            <a:r>
              <a:rPr lang="en-US" sz="1800" b="1" dirty="0"/>
              <a:t>MRPA</a:t>
            </a:r>
            <a:r>
              <a:rPr lang="en-US" sz="1800" dirty="0"/>
              <a:t> – Make Ready Put Away Allowance – time for getting tools/hazmat</a:t>
            </a:r>
          </a:p>
          <a:p>
            <a:pPr lvl="1"/>
            <a:r>
              <a:rPr lang="en-US" sz="1800" b="1" dirty="0"/>
              <a:t>PF&amp;D</a:t>
            </a:r>
            <a:r>
              <a:rPr lang="en-US" sz="1800" dirty="0"/>
              <a:t> – Personal Time, Fatigue and Delay - </a:t>
            </a:r>
            <a:r>
              <a:rPr lang="en-US" sz="1600" dirty="0"/>
              <a:t>Work hours added to base time to provide for personal needs, fatigue, and unavoidable delay</a:t>
            </a:r>
          </a:p>
          <a:p>
            <a:pPr lvl="1"/>
            <a:r>
              <a:rPr lang="en-US" sz="1800" b="1" dirty="0"/>
              <a:t>NAF</a:t>
            </a:r>
            <a:r>
              <a:rPr lang="en-US" sz="1800" dirty="0"/>
              <a:t> – Navy Availability Factor - </a:t>
            </a:r>
            <a:r>
              <a:rPr lang="en-US" sz="1600" dirty="0"/>
              <a:t>Total times expressed in average hours per week that are available per person to accomplish the required workload</a:t>
            </a:r>
          </a:p>
          <a:p>
            <a:pPr lvl="1"/>
            <a:endParaRPr lang="en-US" dirty="0"/>
          </a:p>
        </p:txBody>
      </p:sp>
      <p:sp>
        <p:nvSpPr>
          <p:cNvPr id="4" name="Slide Number Placeholder 3"/>
          <p:cNvSpPr>
            <a:spLocks noGrp="1"/>
          </p:cNvSpPr>
          <p:nvPr>
            <p:ph type="sldNum" sz="quarter" idx="11"/>
          </p:nvPr>
        </p:nvSpPr>
        <p:spPr/>
        <p:txBody>
          <a:bodyPr/>
          <a:lstStyle/>
          <a:p>
            <a:pPr>
              <a:defRPr/>
            </a:pPr>
            <a:fld id="{CA7F5CF8-7EC3-40BE-90E1-2410D150B9D8}" type="slidenum">
              <a:rPr lang="en-US" smtClean="0"/>
              <a:pPr>
                <a:defRPr/>
              </a:pPr>
              <a:t>13</a:t>
            </a:fld>
            <a:endParaRPr lang="en-US" dirty="0"/>
          </a:p>
        </p:txBody>
      </p:sp>
    </p:spTree>
    <p:extLst>
      <p:ext uri="{BB962C8B-B14F-4D97-AF65-F5344CB8AC3E}">
        <p14:creationId xmlns:p14="http://schemas.microsoft.com/office/powerpoint/2010/main" val="184195008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Questions </a:t>
            </a:r>
          </a:p>
        </p:txBody>
      </p:sp>
      <p:pic>
        <p:nvPicPr>
          <p:cNvPr id="8" name="Content Placeholder 7"/>
          <p:cNvPicPr>
            <a:picLocks noGrp="1" noChangeAspect="1"/>
          </p:cNvPicPr>
          <p:nvPr>
            <p:ph idx="1"/>
          </p:nvPr>
        </p:nvPicPr>
        <p:blipFill>
          <a:blip r:embed="rId2"/>
          <a:stretch>
            <a:fillRect/>
          </a:stretch>
        </p:blipFill>
        <p:spPr>
          <a:xfrm>
            <a:off x="1219200" y="1524000"/>
            <a:ext cx="7010399" cy="4876800"/>
          </a:xfrm>
          <a:prstGeom prst="rect">
            <a:avLst/>
          </a:prstGeom>
        </p:spPr>
      </p:pic>
      <p:sp>
        <p:nvSpPr>
          <p:cNvPr id="4" name="Slide Number Placeholder 3"/>
          <p:cNvSpPr>
            <a:spLocks noGrp="1"/>
          </p:cNvSpPr>
          <p:nvPr>
            <p:ph type="sldNum" sz="quarter" idx="11"/>
          </p:nvPr>
        </p:nvSpPr>
        <p:spPr/>
        <p:txBody>
          <a:bodyPr/>
          <a:lstStyle/>
          <a:p>
            <a:pPr>
              <a:defRPr/>
            </a:pPr>
            <a:fld id="{CA7F5CF8-7EC3-40BE-90E1-2410D150B9D8}" type="slidenum">
              <a:rPr lang="en-US" smtClean="0"/>
              <a:pPr>
                <a:defRPr/>
              </a:pPr>
              <a:t>14</a:t>
            </a:fld>
            <a:endParaRPr lang="en-US" dirty="0"/>
          </a:p>
        </p:txBody>
      </p:sp>
      <p:sp>
        <p:nvSpPr>
          <p:cNvPr id="6" name="AutoShape 2" descr="School Activities/Meetings / SSC Agenda &amp;amp; Minut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97857282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20’s Mission</a:t>
            </a:r>
          </a:p>
        </p:txBody>
      </p:sp>
      <p:sp>
        <p:nvSpPr>
          <p:cNvPr id="3" name="Content Placeholder 2"/>
          <p:cNvSpPr>
            <a:spLocks noGrp="1"/>
          </p:cNvSpPr>
          <p:nvPr>
            <p:ph idx="1"/>
          </p:nvPr>
        </p:nvSpPr>
        <p:spPr>
          <a:xfrm>
            <a:off x="762000" y="1524000"/>
            <a:ext cx="7772400" cy="4114800"/>
          </a:xfrm>
        </p:spPr>
        <p:txBody>
          <a:bodyPr/>
          <a:lstStyle/>
          <a:p>
            <a:pPr marL="0" indent="0">
              <a:buNone/>
            </a:pPr>
            <a:r>
              <a:rPr lang="en-US" dirty="0"/>
              <a:t>To provide manpower policy and analysis to shape Manpower Requirements and the Manpower Requirement Determination Universe (MRDU) as well as provide Subject Matter Expertise, Technical Consulting, and Liaison services with internal/external stakeholders in maintaining and validating manpower policies and products.  </a:t>
            </a:r>
          </a:p>
          <a:p>
            <a:pPr lvl="1"/>
            <a:endParaRPr lang="en-US" dirty="0"/>
          </a:p>
          <a:p>
            <a:pPr marL="0" indent="0">
              <a:buNone/>
            </a:pPr>
            <a:r>
              <a:rPr lang="en-US" dirty="0"/>
              <a:t>  </a:t>
            </a:r>
          </a:p>
        </p:txBody>
      </p:sp>
      <p:sp>
        <p:nvSpPr>
          <p:cNvPr id="4" name="Slide Number Placeholder 3"/>
          <p:cNvSpPr>
            <a:spLocks noGrp="1"/>
          </p:cNvSpPr>
          <p:nvPr>
            <p:ph type="sldNum" sz="quarter" idx="11"/>
          </p:nvPr>
        </p:nvSpPr>
        <p:spPr/>
        <p:txBody>
          <a:bodyPr/>
          <a:lstStyle/>
          <a:p>
            <a:pPr>
              <a:defRPr/>
            </a:pPr>
            <a:fld id="{CA7F5CF8-7EC3-40BE-90E1-2410D150B9D8}" type="slidenum">
              <a:rPr lang="en-US" smtClean="0"/>
              <a:pPr>
                <a:defRPr/>
              </a:pPr>
              <a:t>2</a:t>
            </a:fld>
            <a:endParaRPr lang="en-US" dirty="0"/>
          </a:p>
        </p:txBody>
      </p:sp>
      <p:pic>
        <p:nvPicPr>
          <p:cNvPr id="6" name="Picture 5"/>
          <p:cNvPicPr>
            <a:picLocks noChangeAspect="1"/>
          </p:cNvPicPr>
          <p:nvPr/>
        </p:nvPicPr>
        <p:blipFill>
          <a:blip r:embed="rId3"/>
          <a:stretch>
            <a:fillRect/>
          </a:stretch>
        </p:blipFill>
        <p:spPr>
          <a:xfrm>
            <a:off x="2819400" y="3048000"/>
            <a:ext cx="6162675" cy="5124450"/>
          </a:xfrm>
          <a:prstGeom prst="rect">
            <a:avLst/>
          </a:prstGeom>
        </p:spPr>
      </p:pic>
    </p:spTree>
    <p:extLst>
      <p:ext uri="{BB962C8B-B14F-4D97-AF65-F5344CB8AC3E}">
        <p14:creationId xmlns:p14="http://schemas.microsoft.com/office/powerpoint/2010/main" val="290582673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Stakeholders &amp; End Users</a:t>
            </a:r>
          </a:p>
        </p:txBody>
      </p:sp>
      <p:sp>
        <p:nvSpPr>
          <p:cNvPr id="3" name="Content Placeholder 2"/>
          <p:cNvSpPr>
            <a:spLocks noGrp="1"/>
          </p:cNvSpPr>
          <p:nvPr>
            <p:ph idx="1"/>
          </p:nvPr>
        </p:nvSpPr>
        <p:spPr/>
        <p:txBody>
          <a:bodyPr/>
          <a:lstStyle/>
          <a:p>
            <a:pPr marL="457200" lvl="1" indent="0">
              <a:buNone/>
            </a:pPr>
            <a:endParaRPr lang="en-US" dirty="0"/>
          </a:p>
          <a:p>
            <a:pPr lvl="1"/>
            <a:r>
              <a:rPr lang="en-US" dirty="0"/>
              <a:t>CNO</a:t>
            </a:r>
          </a:p>
          <a:p>
            <a:pPr lvl="1"/>
            <a:r>
              <a:rPr lang="en-US" dirty="0"/>
              <a:t>OPNAV N13M</a:t>
            </a:r>
          </a:p>
          <a:p>
            <a:pPr lvl="1"/>
            <a:r>
              <a:rPr lang="en-US" dirty="0"/>
              <a:t>Chief of Naval Personnel</a:t>
            </a:r>
          </a:p>
          <a:p>
            <a:pPr lvl="1"/>
            <a:r>
              <a:rPr lang="en-US" dirty="0"/>
              <a:t>Office of the Chief of Naval Reserve (OCNR 095)</a:t>
            </a:r>
          </a:p>
          <a:p>
            <a:pPr lvl="1"/>
            <a:r>
              <a:rPr lang="en-US" dirty="0"/>
              <a:t>Resource Officers/Sponsors (RO/RS)</a:t>
            </a:r>
          </a:p>
          <a:p>
            <a:pPr lvl="1"/>
            <a:r>
              <a:rPr lang="en-US" dirty="0"/>
              <a:t>Budget Submission Offices (BSOs)</a:t>
            </a:r>
          </a:p>
          <a:p>
            <a:pPr lvl="1"/>
            <a:r>
              <a:rPr lang="en-US" dirty="0"/>
              <a:t>Fleet/Type Commanders &amp; Enterprises</a:t>
            </a:r>
          </a:p>
          <a:p>
            <a:pPr lvl="1"/>
            <a:r>
              <a:rPr lang="en-US" dirty="0"/>
              <a:t>Joint Counterparts</a:t>
            </a:r>
          </a:p>
          <a:p>
            <a:pPr lvl="1"/>
            <a:r>
              <a:rPr lang="en-US" dirty="0"/>
              <a:t>Various “need to know” Customers</a:t>
            </a:r>
          </a:p>
          <a:p>
            <a:pPr lvl="1"/>
            <a:endParaRPr lang="en-US" dirty="0"/>
          </a:p>
          <a:p>
            <a:pPr lvl="1"/>
            <a:endParaRPr lang="en-US" b="1" dirty="0"/>
          </a:p>
          <a:p>
            <a:endParaRPr lang="en-US" dirty="0"/>
          </a:p>
        </p:txBody>
      </p:sp>
      <p:sp>
        <p:nvSpPr>
          <p:cNvPr id="4" name="Slide Number Placeholder 3"/>
          <p:cNvSpPr>
            <a:spLocks noGrp="1"/>
          </p:cNvSpPr>
          <p:nvPr>
            <p:ph type="sldNum" sz="quarter" idx="11"/>
          </p:nvPr>
        </p:nvSpPr>
        <p:spPr/>
        <p:txBody>
          <a:bodyPr/>
          <a:lstStyle/>
          <a:p>
            <a:pPr>
              <a:defRPr/>
            </a:pPr>
            <a:fld id="{CA7F5CF8-7EC3-40BE-90E1-2410D150B9D8}" type="slidenum">
              <a:rPr lang="en-US" smtClean="0"/>
              <a:pPr>
                <a:defRPr/>
              </a:pPr>
              <a:t>3</a:t>
            </a:fld>
            <a:endParaRPr lang="en-US" dirty="0"/>
          </a:p>
        </p:txBody>
      </p:sp>
      <p:pic>
        <p:nvPicPr>
          <p:cNvPr id="6" name="Picture 5"/>
          <p:cNvPicPr>
            <a:picLocks noChangeAspect="1"/>
          </p:cNvPicPr>
          <p:nvPr/>
        </p:nvPicPr>
        <p:blipFill>
          <a:blip r:embed="rId3"/>
          <a:stretch>
            <a:fillRect/>
          </a:stretch>
        </p:blipFill>
        <p:spPr>
          <a:xfrm>
            <a:off x="5583676" y="4803008"/>
            <a:ext cx="3310647" cy="1903403"/>
          </a:xfrm>
          <a:prstGeom prst="rect">
            <a:avLst/>
          </a:prstGeom>
        </p:spPr>
      </p:pic>
    </p:spTree>
    <p:extLst>
      <p:ext uri="{BB962C8B-B14F-4D97-AF65-F5344CB8AC3E}">
        <p14:creationId xmlns:p14="http://schemas.microsoft.com/office/powerpoint/2010/main" val="195077278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20 Core Tasking</a:t>
            </a:r>
          </a:p>
        </p:txBody>
      </p:sp>
      <p:sp>
        <p:nvSpPr>
          <p:cNvPr id="3" name="Content Placeholder 2"/>
          <p:cNvSpPr>
            <a:spLocks noGrp="1"/>
          </p:cNvSpPr>
          <p:nvPr>
            <p:ph idx="1"/>
          </p:nvPr>
        </p:nvSpPr>
        <p:spPr>
          <a:xfrm>
            <a:off x="685800" y="1524000"/>
            <a:ext cx="7772400" cy="4648200"/>
          </a:xfrm>
        </p:spPr>
        <p:txBody>
          <a:bodyPr/>
          <a:lstStyle/>
          <a:p>
            <a:pPr marL="0" indent="0" algn="ctr">
              <a:buNone/>
            </a:pPr>
            <a:r>
              <a:rPr lang="en-US" sz="2000" b="1" dirty="0"/>
              <a:t>Provide manpower policy and analysis to shape manpower</a:t>
            </a:r>
          </a:p>
          <a:p>
            <a:endParaRPr lang="en-US" sz="2000" dirty="0"/>
          </a:p>
          <a:p>
            <a:r>
              <a:rPr lang="en-US" sz="1800" dirty="0"/>
              <a:t>NAVMAC’s primary code </a:t>
            </a:r>
            <a:r>
              <a:rPr lang="en-US" sz="1800" i="1" dirty="0"/>
              <a:t>responsible for </a:t>
            </a:r>
            <a:r>
              <a:rPr lang="en-US" sz="1800" i="1" u="sng" dirty="0"/>
              <a:t>managing and administering the Navy’s manpower programs and policies</a:t>
            </a:r>
          </a:p>
          <a:p>
            <a:endParaRPr lang="en-US" sz="1800" i="1" u="sng" dirty="0"/>
          </a:p>
          <a:p>
            <a:r>
              <a:rPr lang="en-US" sz="1800" dirty="0"/>
              <a:t>Directly supports OPNAV N13M / Chief of Naval Personnel (CNP) through the </a:t>
            </a:r>
            <a:r>
              <a:rPr lang="en-US" sz="1800" i="1" u="sng" dirty="0"/>
              <a:t>development, implementation, and execution of Navy Manpower</a:t>
            </a:r>
            <a:r>
              <a:rPr lang="en-US" sz="1800" i="1" dirty="0"/>
              <a:t> to include </a:t>
            </a:r>
            <a:r>
              <a:rPr lang="en-US" sz="1800" dirty="0"/>
              <a:t>business processes, information systems, and manpower data</a:t>
            </a:r>
          </a:p>
          <a:p>
            <a:endParaRPr lang="en-US" sz="1800" dirty="0"/>
          </a:p>
          <a:p>
            <a:r>
              <a:rPr lang="en-US" sz="1800" i="1" u="sng" dirty="0"/>
              <a:t>Provides comprehensive Manpower Assessments &amp; Consulting</a:t>
            </a:r>
            <a:r>
              <a:rPr lang="en-US" sz="1800" i="1" dirty="0"/>
              <a:t> </a:t>
            </a:r>
            <a:r>
              <a:rPr lang="en-US" sz="1800" dirty="0"/>
              <a:t>to all levels of Navy organizations and leadership</a:t>
            </a:r>
          </a:p>
          <a:p>
            <a:endParaRPr lang="en-US" sz="1800" dirty="0"/>
          </a:p>
          <a:p>
            <a:r>
              <a:rPr lang="en-US" sz="1800" dirty="0"/>
              <a:t>Targets the </a:t>
            </a:r>
            <a:r>
              <a:rPr lang="en-US" sz="1800" u="sng" dirty="0"/>
              <a:t>creation and improvement of manpower business processes</a:t>
            </a:r>
            <a:r>
              <a:rPr lang="en-US" sz="1800" dirty="0"/>
              <a:t>, methodologies, tools, allowances and factors</a:t>
            </a:r>
          </a:p>
        </p:txBody>
      </p:sp>
      <p:sp>
        <p:nvSpPr>
          <p:cNvPr id="4" name="Slide Number Placeholder 3"/>
          <p:cNvSpPr>
            <a:spLocks noGrp="1"/>
          </p:cNvSpPr>
          <p:nvPr>
            <p:ph type="sldNum" sz="quarter" idx="11"/>
          </p:nvPr>
        </p:nvSpPr>
        <p:spPr/>
        <p:txBody>
          <a:bodyPr/>
          <a:lstStyle/>
          <a:p>
            <a:pPr>
              <a:defRPr/>
            </a:pPr>
            <a:fld id="{CA7F5CF8-7EC3-40BE-90E1-2410D150B9D8}" type="slidenum">
              <a:rPr lang="en-US" smtClean="0"/>
              <a:pPr>
                <a:defRPr/>
              </a:pPr>
              <a:t>4</a:t>
            </a:fld>
            <a:endParaRPr lang="en-US" dirty="0"/>
          </a:p>
        </p:txBody>
      </p:sp>
    </p:spTree>
    <p:extLst>
      <p:ext uri="{BB962C8B-B14F-4D97-AF65-F5344CB8AC3E}">
        <p14:creationId xmlns:p14="http://schemas.microsoft.com/office/powerpoint/2010/main" val="15802975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20 Core Competencies</a:t>
            </a:r>
            <a:endParaRPr lang="en-US" i="1" dirty="0"/>
          </a:p>
        </p:txBody>
      </p:sp>
      <p:sp>
        <p:nvSpPr>
          <p:cNvPr id="3" name="Content Placeholder 2"/>
          <p:cNvSpPr>
            <a:spLocks noGrp="1"/>
          </p:cNvSpPr>
          <p:nvPr>
            <p:ph idx="1"/>
          </p:nvPr>
        </p:nvSpPr>
        <p:spPr>
          <a:xfrm>
            <a:off x="228600" y="1310641"/>
            <a:ext cx="8798442" cy="5161280"/>
          </a:xfrm>
        </p:spPr>
        <p:txBody>
          <a:bodyPr>
            <a:normAutofit fontScale="92500" lnSpcReduction="20000"/>
          </a:bodyPr>
          <a:lstStyle/>
          <a:p>
            <a:pPr marL="230188" indent="-230188">
              <a:spcBef>
                <a:spcPts val="600"/>
              </a:spcBef>
            </a:pPr>
            <a:r>
              <a:rPr lang="en-US" sz="1800" b="1" dirty="0"/>
              <a:t>Manpower Policy Document Management</a:t>
            </a:r>
          </a:p>
          <a:p>
            <a:pPr marL="690563" lvl="1" indent="-230188">
              <a:spcBef>
                <a:spcPts val="600"/>
              </a:spcBef>
            </a:pPr>
            <a:r>
              <a:rPr lang="en-US" sz="1400" dirty="0"/>
              <a:t>Provide Subject Matter Expertise in the maintenance of the Navy Total Force Manpower Policy and Procedures Manual (OPNAV 1000.16 Series) for OPNAV N13</a:t>
            </a:r>
          </a:p>
          <a:p>
            <a:pPr marL="690563" lvl="1" indent="-230188">
              <a:spcBef>
                <a:spcPts val="600"/>
              </a:spcBef>
            </a:pPr>
            <a:r>
              <a:rPr lang="en-US" sz="1400" dirty="0"/>
              <a:t>Maintain and update the Activity Manpower Management Guide (NAVMAC)</a:t>
            </a:r>
          </a:p>
          <a:p>
            <a:pPr marL="690563" lvl="1" indent="-230188">
              <a:spcBef>
                <a:spcPts val="600"/>
              </a:spcBef>
            </a:pPr>
            <a:r>
              <a:rPr lang="en-US" sz="1400" dirty="0"/>
              <a:t>Maintain and update the Navy Total Force Manpower Requirements Handbook (NAVMAC) </a:t>
            </a:r>
          </a:p>
          <a:p>
            <a:pPr marL="233363" indent="-230188">
              <a:spcBef>
                <a:spcPts val="600"/>
              </a:spcBef>
            </a:pPr>
            <a:r>
              <a:rPr lang="en-US" sz="2200" b="1" dirty="0"/>
              <a:t>Manpower Requirements Determination (MRD) Allowances, Fore  Factors, Standards, and Modifiers (AFS&amp;Ms) Management</a:t>
            </a:r>
          </a:p>
          <a:p>
            <a:pPr marL="690563" lvl="1">
              <a:lnSpc>
                <a:spcPts val="1500"/>
              </a:lnSpc>
            </a:pPr>
            <a:r>
              <a:rPr lang="en-US" sz="1400" dirty="0"/>
              <a:t>Provide a means of modifying work time to account for conditions that are beyond the control of the Sailor, and counterbalance data inconsistencies discovered during Manpower analysis.</a:t>
            </a:r>
          </a:p>
          <a:p>
            <a:pPr marL="1038226" lvl="2">
              <a:lnSpc>
                <a:spcPts val="1500"/>
              </a:lnSpc>
            </a:pPr>
            <a:r>
              <a:rPr lang="en-US" sz="1200" dirty="0"/>
              <a:t>Navy Availability Factors Afloat and Inport (NAF)</a:t>
            </a:r>
          </a:p>
          <a:p>
            <a:pPr marL="1038226" lvl="2">
              <a:lnSpc>
                <a:spcPts val="1500"/>
              </a:lnSpc>
            </a:pPr>
            <a:r>
              <a:rPr lang="en-US" sz="1200" dirty="0"/>
              <a:t>Shore Availability Factors (SAF)</a:t>
            </a:r>
          </a:p>
          <a:p>
            <a:pPr marL="1038226" lvl="2">
              <a:lnSpc>
                <a:spcPts val="1500"/>
              </a:lnSpc>
            </a:pPr>
            <a:r>
              <a:rPr lang="en-US" sz="1200" dirty="0"/>
              <a:t>Personal Time, Fatigue, and Delay Allowances (PF&amp;D)</a:t>
            </a:r>
          </a:p>
          <a:p>
            <a:pPr marL="1038226" lvl="2">
              <a:lnSpc>
                <a:spcPts val="1500"/>
              </a:lnSpc>
            </a:pPr>
            <a:r>
              <a:rPr lang="en-US" sz="1200" dirty="0"/>
              <a:t>Facilities Maintenance / Industrial Time Standards (FM/ITS)</a:t>
            </a:r>
          </a:p>
          <a:p>
            <a:pPr marL="1038226" lvl="2">
              <a:lnSpc>
                <a:spcPts val="1500"/>
              </a:lnSpc>
            </a:pPr>
            <a:r>
              <a:rPr lang="en-US" sz="1200" dirty="0"/>
              <a:t>Make Ready, Put Away Allowances (MRPA)</a:t>
            </a:r>
          </a:p>
          <a:p>
            <a:pPr marL="1038226" lvl="2">
              <a:lnSpc>
                <a:spcPts val="1500"/>
              </a:lnSpc>
            </a:pPr>
            <a:r>
              <a:rPr lang="en-US" sz="1200" dirty="0"/>
              <a:t>Evolution Table Standards (ETS)</a:t>
            </a:r>
          </a:p>
          <a:p>
            <a:pPr marL="1038226" lvl="2">
              <a:lnSpc>
                <a:spcPts val="1500"/>
              </a:lnSpc>
            </a:pPr>
            <a:r>
              <a:rPr lang="en-US" sz="1200" dirty="0"/>
              <a:t>Paygrade Distribution Table Factors (PDF)</a:t>
            </a:r>
          </a:p>
          <a:p>
            <a:pPr marL="1038226" lvl="2">
              <a:lnSpc>
                <a:spcPts val="1500"/>
              </a:lnSpc>
            </a:pPr>
            <a:r>
              <a:rPr lang="en-US" sz="1200" dirty="0"/>
              <a:t>Ship Aging Modifiers (SAM)</a:t>
            </a:r>
          </a:p>
          <a:p>
            <a:pPr marL="230188" indent="-230188">
              <a:spcBef>
                <a:spcPts val="600"/>
              </a:spcBef>
            </a:pPr>
            <a:r>
              <a:rPr lang="en-US" sz="1800" b="1" dirty="0"/>
              <a:t>Special Studies / Consulting Services</a:t>
            </a:r>
          </a:p>
          <a:p>
            <a:pPr marL="690563" lvl="1" indent="-230188">
              <a:spcBef>
                <a:spcPts val="600"/>
              </a:spcBef>
            </a:pPr>
            <a:r>
              <a:rPr lang="en-US" sz="1400" dirty="0"/>
              <a:t>Provide Total Force Manpower Requirements Determination (TFMRD) Subject Matter Expertise</a:t>
            </a:r>
          </a:p>
          <a:p>
            <a:pPr marL="690563" lvl="1" indent="-230188">
              <a:spcBef>
                <a:spcPts val="600"/>
              </a:spcBef>
            </a:pPr>
            <a:r>
              <a:rPr lang="en-US" sz="1400" dirty="0"/>
              <a:t>Coordinate OPNAV N13’s Manpower Analytics Program Coordination</a:t>
            </a:r>
          </a:p>
          <a:p>
            <a:pPr marL="685800" lvl="1">
              <a:spcBef>
                <a:spcPts val="600"/>
              </a:spcBef>
            </a:pPr>
            <a:r>
              <a:rPr lang="en-US" sz="1400" dirty="0"/>
              <a:t>Support external organizations requiring MRD assistance</a:t>
            </a:r>
          </a:p>
        </p:txBody>
      </p:sp>
      <p:sp>
        <p:nvSpPr>
          <p:cNvPr id="4" name="Slide Number Placeholder 3"/>
          <p:cNvSpPr>
            <a:spLocks noGrp="1"/>
          </p:cNvSpPr>
          <p:nvPr>
            <p:ph type="sldNum" sz="quarter" idx="4294967295"/>
          </p:nvPr>
        </p:nvSpPr>
        <p:spPr/>
        <p:txBody>
          <a:bodyPr/>
          <a:lstStyle/>
          <a:p>
            <a:fld id="{404AB8AB-3EBC-43BA-8934-64629AF21890}"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739815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Notable Accomplishments</a:t>
            </a:r>
            <a:endParaRPr lang="en-US" sz="2800" i="1" dirty="0">
              <a:solidFill>
                <a:srgbClr val="FF0000"/>
              </a:solidFill>
            </a:endParaRPr>
          </a:p>
        </p:txBody>
      </p:sp>
      <p:sp>
        <p:nvSpPr>
          <p:cNvPr id="3" name="Content Placeholder 2"/>
          <p:cNvSpPr>
            <a:spLocks noGrp="1"/>
          </p:cNvSpPr>
          <p:nvPr>
            <p:ph idx="1"/>
          </p:nvPr>
        </p:nvSpPr>
        <p:spPr>
          <a:xfrm>
            <a:off x="228600" y="1310640"/>
            <a:ext cx="8798442" cy="5471159"/>
          </a:xfrm>
        </p:spPr>
        <p:txBody>
          <a:bodyPr>
            <a:normAutofit fontScale="92500" lnSpcReduction="20000"/>
          </a:bodyPr>
          <a:lstStyle/>
          <a:p>
            <a:pPr marL="0" indent="0">
              <a:buNone/>
            </a:pPr>
            <a:r>
              <a:rPr lang="en-US" b="1" dirty="0"/>
              <a:t>MANPOWER POLICY:</a:t>
            </a:r>
          </a:p>
          <a:p>
            <a:r>
              <a:rPr lang="en-US" sz="1900" dirty="0"/>
              <a:t>1000.16 Series (perpetual)</a:t>
            </a:r>
          </a:p>
          <a:p>
            <a:pPr lvl="0"/>
            <a:r>
              <a:rPr lang="en-US" sz="1900" dirty="0"/>
              <a:t>AMMG</a:t>
            </a:r>
          </a:p>
          <a:p>
            <a:r>
              <a:rPr lang="en-US" sz="1900" dirty="0"/>
              <a:t>Cyber reporting business rules</a:t>
            </a:r>
          </a:p>
          <a:p>
            <a:pPr lvl="0"/>
            <a:r>
              <a:rPr lang="en-US" sz="1900" dirty="0"/>
              <a:t>Policy changes such as governance of manpower requirements to fence NAVMAC-determined manpower requirements (RI)</a:t>
            </a:r>
          </a:p>
          <a:p>
            <a:pPr lvl="0"/>
            <a:r>
              <a:rPr lang="en-US" sz="1900" dirty="0"/>
              <a:t>Joint Service Relationships</a:t>
            </a:r>
          </a:p>
          <a:p>
            <a:pPr lvl="0"/>
            <a:r>
              <a:rPr lang="en-US" sz="1900" dirty="0"/>
              <a:t>N13/N13M Taskers such as rewriting OPNAVINST 5450 (Mission, Function, Tasks)</a:t>
            </a:r>
          </a:p>
          <a:p>
            <a:pPr lvl="0"/>
            <a:r>
              <a:rPr lang="en-US" sz="1900" dirty="0"/>
              <a:t>BSO Issues/Working Groups</a:t>
            </a:r>
          </a:p>
          <a:p>
            <a:pPr marL="0" indent="0">
              <a:buNone/>
            </a:pPr>
            <a:r>
              <a:rPr lang="en-US" dirty="0"/>
              <a:t> </a:t>
            </a:r>
          </a:p>
          <a:p>
            <a:pPr marL="0" indent="0">
              <a:buNone/>
            </a:pPr>
            <a:r>
              <a:rPr lang="en-US" b="1" dirty="0"/>
              <a:t>MRD PROGRAMS THAT FALL UNDER ALLOWANCE, FACTORS, STANDARDS &amp; MODIFIERS (AFSM):</a:t>
            </a:r>
          </a:p>
          <a:p>
            <a:pPr lvl="0"/>
            <a:r>
              <a:rPr lang="en-US" sz="1900" dirty="0" err="1"/>
              <a:t>Inport</a:t>
            </a:r>
            <a:r>
              <a:rPr lang="en-US" sz="1900" dirty="0"/>
              <a:t> NAF (Operational)</a:t>
            </a:r>
          </a:p>
          <a:p>
            <a:pPr lvl="0"/>
            <a:r>
              <a:rPr lang="en-US" sz="1900" dirty="0"/>
              <a:t>Shore NAF (SMRD)</a:t>
            </a:r>
          </a:p>
          <a:p>
            <a:pPr lvl="0"/>
            <a:r>
              <a:rPr lang="en-US" sz="1900" dirty="0"/>
              <a:t>PF&amp;D (Shore PF&amp;D study in-progress)</a:t>
            </a:r>
          </a:p>
          <a:p>
            <a:pPr lvl="0"/>
            <a:r>
              <a:rPr lang="en-US" sz="1900" dirty="0"/>
              <a:t>Comprehensive Staffing Standards (CMDCM, NC, RMD/Chaplain (Pending)</a:t>
            </a:r>
          </a:p>
          <a:p>
            <a:pPr lvl="0"/>
            <a:r>
              <a:rPr lang="en-US" sz="1900" dirty="0"/>
              <a:t>Paygrade Distribution Factors (Pending)</a:t>
            </a:r>
          </a:p>
          <a:p>
            <a:pPr marL="230188" indent="-230188">
              <a:spcBef>
                <a:spcPts val="600"/>
              </a:spcBef>
            </a:pPr>
            <a:endParaRPr lang="en-US" sz="1400" dirty="0"/>
          </a:p>
        </p:txBody>
      </p:sp>
      <p:sp>
        <p:nvSpPr>
          <p:cNvPr id="4" name="Slide Number Placeholder 3"/>
          <p:cNvSpPr>
            <a:spLocks noGrp="1"/>
          </p:cNvSpPr>
          <p:nvPr>
            <p:ph type="sldNum" sz="quarter" idx="4294967295"/>
          </p:nvPr>
        </p:nvSpPr>
        <p:spPr/>
        <p:txBody>
          <a:bodyPr/>
          <a:lstStyle/>
          <a:p>
            <a:fld id="{404AB8AB-3EBC-43BA-8934-64629AF21890}"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724673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Initiatives &amp;</a:t>
            </a:r>
            <a:br>
              <a:rPr lang="en-US" dirty="0"/>
            </a:br>
            <a:r>
              <a:rPr lang="en-US" dirty="0"/>
              <a:t>Future Projects</a:t>
            </a:r>
            <a:endParaRPr lang="en-US" sz="2800" i="1" dirty="0">
              <a:solidFill>
                <a:srgbClr val="FF0000"/>
              </a:solidFill>
            </a:endParaRPr>
          </a:p>
        </p:txBody>
      </p:sp>
      <p:sp>
        <p:nvSpPr>
          <p:cNvPr id="3" name="Content Placeholder 2"/>
          <p:cNvSpPr>
            <a:spLocks noGrp="1"/>
          </p:cNvSpPr>
          <p:nvPr>
            <p:ph idx="1"/>
          </p:nvPr>
        </p:nvSpPr>
        <p:spPr>
          <a:xfrm>
            <a:off x="228600" y="1310640"/>
            <a:ext cx="8798442" cy="5471159"/>
          </a:xfrm>
        </p:spPr>
        <p:txBody>
          <a:bodyPr>
            <a:normAutofit fontScale="92500"/>
          </a:bodyPr>
          <a:lstStyle/>
          <a:p>
            <a:pPr marL="230188" indent="-230188">
              <a:spcBef>
                <a:spcPts val="600"/>
              </a:spcBef>
            </a:pPr>
            <a:r>
              <a:rPr lang="en-US" sz="1800" b="1" dirty="0"/>
              <a:t>Coordinate structured processes for OPNAV/BSOs to integrate into Activity Manpower Management policy/procedure development and implementation</a:t>
            </a:r>
          </a:p>
          <a:p>
            <a:pPr marL="684213" lvl="1" indent="-230188">
              <a:spcBef>
                <a:spcPts val="600"/>
              </a:spcBef>
            </a:pPr>
            <a:r>
              <a:rPr lang="en-US" sz="1400" dirty="0"/>
              <a:t>Accounting for non-Navy manpower requirements</a:t>
            </a:r>
          </a:p>
          <a:p>
            <a:pPr marL="684213" lvl="1" indent="-230188">
              <a:spcBef>
                <a:spcPts val="600"/>
              </a:spcBef>
            </a:pPr>
            <a:r>
              <a:rPr lang="en-US" sz="1400" dirty="0"/>
              <a:t>Improving the reporting protocols for SELRES to Active Duty</a:t>
            </a:r>
          </a:p>
          <a:p>
            <a:pPr marL="684213" lvl="1" indent="-230188">
              <a:spcBef>
                <a:spcPts val="600"/>
              </a:spcBef>
            </a:pPr>
            <a:r>
              <a:rPr lang="en-US" sz="1400" dirty="0"/>
              <a:t>Improving the reporting of Manpower Mix Criteria for Commercial Activities Inventory</a:t>
            </a:r>
          </a:p>
          <a:p>
            <a:pPr marL="230188" indent="-230188">
              <a:spcBef>
                <a:spcPts val="600"/>
              </a:spcBef>
            </a:pPr>
            <a:r>
              <a:rPr lang="en-US" sz="1800" b="1" dirty="0"/>
              <a:t>Update Manpower Requirements Determination (MRD) AFS&amp;Ms</a:t>
            </a:r>
          </a:p>
          <a:p>
            <a:pPr marL="684213" lvl="1" indent="-222250">
              <a:spcBef>
                <a:spcPts val="600"/>
              </a:spcBef>
            </a:pPr>
            <a:r>
              <a:rPr lang="en-US" sz="1400" dirty="0"/>
              <a:t>MCPONs staffing IRT developing Command Master Chief and Command Senior Chief staffing standards.    The goal is to update the current OPNAVINST 1306.2 series to capture general population rule as well providing Code 20 an annual letter of memorandum for all ISIC and TYCOM billets</a:t>
            </a:r>
          </a:p>
          <a:p>
            <a:pPr marL="684213" lvl="1" indent="-222250">
              <a:spcBef>
                <a:spcPts val="600"/>
              </a:spcBef>
            </a:pPr>
            <a:r>
              <a:rPr lang="en-US" sz="1400" dirty="0"/>
              <a:t>Comprehensive Staffing Standard Review of the existing NC Staffing Standard to verify it is still current and applicable with the ever changing landscape of evolving duties and programs the NC's are faced with.</a:t>
            </a:r>
          </a:p>
          <a:p>
            <a:pPr marL="684213" lvl="1" indent="-222250">
              <a:spcBef>
                <a:spcPts val="600"/>
              </a:spcBef>
            </a:pPr>
            <a:r>
              <a:rPr lang="en-US" sz="1400" dirty="0"/>
              <a:t>Religious Ministries Department and Chaplains Corps Community applicable with the ever changing landscape of evolving duties and programs they are faced with.</a:t>
            </a:r>
          </a:p>
          <a:p>
            <a:pPr marL="230188" indent="-230188">
              <a:spcBef>
                <a:spcPts val="600"/>
              </a:spcBef>
            </a:pPr>
            <a:r>
              <a:rPr lang="en-US" sz="1800" b="1" dirty="0"/>
              <a:t>Execute OPNAV N13’s Manpower Analytics Program – study proposals include</a:t>
            </a:r>
            <a:r>
              <a:rPr lang="en-US" sz="1800" dirty="0"/>
              <a:t>: </a:t>
            </a:r>
          </a:p>
          <a:p>
            <a:pPr marL="685800" lvl="1">
              <a:spcBef>
                <a:spcPts val="600"/>
              </a:spcBef>
            </a:pPr>
            <a:r>
              <a:rPr lang="en-US" sz="1400" dirty="0"/>
              <a:t>Developing policies and procedures to revitalize Total Force Shore Manpower Requirements Determination (SMRD) programs</a:t>
            </a:r>
          </a:p>
          <a:p>
            <a:pPr marL="685800" lvl="1">
              <a:spcBef>
                <a:spcPts val="600"/>
              </a:spcBef>
            </a:pPr>
            <a:r>
              <a:rPr lang="en-US" sz="1400" dirty="0"/>
              <a:t>Developing protocols to determine Afloat Own Unit Corrective Maintenance (OUCM) workload variables</a:t>
            </a:r>
          </a:p>
          <a:p>
            <a:pPr marL="685800" lvl="1">
              <a:spcBef>
                <a:spcPts val="600"/>
              </a:spcBef>
            </a:pPr>
            <a:r>
              <a:rPr lang="en-US" sz="1400" dirty="0"/>
              <a:t>Assessing and developing a data-driven Ship Aging Modifier (SAM) that accurately reflects ship age compared to maintenance performed aboard ships for direct integration into the FMRD process</a:t>
            </a:r>
          </a:p>
          <a:p>
            <a:pPr marL="684213" marR="0" lvl="1" indent="-222250" algn="l" defTabSz="914400" rtl="0" eaLnBrk="0" fontAlgn="base" latinLnBrk="0" hangingPunct="0">
              <a:lnSpc>
                <a:spcPct val="100000"/>
              </a:lnSpc>
              <a:spcBef>
                <a:spcPts val="600"/>
              </a:spcBef>
              <a:spcAft>
                <a:spcPct val="0"/>
              </a:spcAft>
              <a:buClrTx/>
              <a:buSzTx/>
              <a:buFontTx/>
              <a:buChar char="•"/>
              <a:tabLst/>
              <a:defRPr/>
            </a:pPr>
            <a:r>
              <a:rPr kumimoji="0" lang="en-US" sz="1300" b="0" i="0" u="none" strike="noStrike" kern="0" cap="none" spc="0" normalizeH="0" baseline="0" noProof="0" dirty="0">
                <a:ln>
                  <a:noFill/>
                </a:ln>
                <a:solidFill>
                  <a:srgbClr val="000000"/>
                </a:solidFill>
                <a:effectLst/>
                <a:uLnTx/>
                <a:uFillTx/>
                <a:latin typeface="Arial"/>
                <a:cs typeface="Times New Roman"/>
              </a:rPr>
              <a:t>Shore Personal Time, Fatigue, and Delay (PF&amp;D) Allowance for Shore Commands.</a:t>
            </a:r>
          </a:p>
          <a:p>
            <a:pPr marL="230188" indent="-230188">
              <a:spcBef>
                <a:spcPts val="600"/>
              </a:spcBef>
            </a:pPr>
            <a:endParaRPr lang="en-US" sz="1400" dirty="0"/>
          </a:p>
        </p:txBody>
      </p:sp>
      <p:sp>
        <p:nvSpPr>
          <p:cNvPr id="4" name="Slide Number Placeholder 3"/>
          <p:cNvSpPr>
            <a:spLocks noGrp="1"/>
          </p:cNvSpPr>
          <p:nvPr>
            <p:ph type="sldNum" sz="quarter" idx="4294967295"/>
          </p:nvPr>
        </p:nvSpPr>
        <p:spPr/>
        <p:txBody>
          <a:bodyPr/>
          <a:lstStyle/>
          <a:p>
            <a:fld id="{404AB8AB-3EBC-43BA-8934-64629AF21890}"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4010795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Product Samples</a:t>
            </a:r>
          </a:p>
        </p:txBody>
      </p:sp>
      <p:sp>
        <p:nvSpPr>
          <p:cNvPr id="3" name="Content Placeholder 2"/>
          <p:cNvSpPr>
            <a:spLocks noGrp="1"/>
          </p:cNvSpPr>
          <p:nvPr>
            <p:ph idx="1"/>
          </p:nvPr>
        </p:nvSpPr>
        <p:spPr>
          <a:xfrm>
            <a:off x="838200" y="1524000"/>
            <a:ext cx="7772400" cy="4800600"/>
          </a:xfrm>
        </p:spPr>
        <p:txBody>
          <a:bodyPr/>
          <a:lstStyle/>
          <a:p>
            <a:pPr marL="0" indent="0">
              <a:buNone/>
            </a:pPr>
            <a:r>
              <a:rPr lang="en-US" b="1" dirty="0"/>
              <a:t>Performance Work Statement (PWS) for Analytical Agendas and Proposals: </a:t>
            </a:r>
          </a:p>
          <a:p>
            <a:pPr marL="0" indent="0">
              <a:buNone/>
            </a:pPr>
            <a:r>
              <a:rPr lang="en-US" sz="1600" dirty="0"/>
              <a:t>A statement of work for performance based Acquisitions that clearly describes the performance objectives and standards that are expected of the contractor.  When a contract is awarded, the PWS is legally binding between a contractor and the U.S. Government.</a:t>
            </a:r>
          </a:p>
          <a:p>
            <a:pPr marL="0" indent="0">
              <a:buNone/>
            </a:pPr>
            <a:endParaRPr lang="en-US" sz="1600" dirty="0"/>
          </a:p>
          <a:p>
            <a:pPr marL="0" indent="0">
              <a:buNone/>
            </a:pPr>
            <a:r>
              <a:rPr lang="en-US" b="1" dirty="0"/>
              <a:t>Staffing Standard</a:t>
            </a:r>
            <a:r>
              <a:rPr lang="en-US" dirty="0"/>
              <a:t>: </a:t>
            </a:r>
          </a:p>
          <a:p>
            <a:pPr marL="0" indent="0">
              <a:buNone/>
            </a:pPr>
            <a:r>
              <a:rPr lang="en-US" sz="1600" dirty="0"/>
              <a:t>Defined as Department of Defense (DoD) component-approved quantitative and qualitative expressions of personnel requirements needed to perform prescribed tasks at varying levels of workload.</a:t>
            </a:r>
          </a:p>
          <a:p>
            <a:pPr marL="0" indent="0">
              <a:buNone/>
            </a:pPr>
            <a:r>
              <a:rPr lang="en-US" sz="1600" dirty="0"/>
              <a:t>NC Staffing Standard review to verify it is still current and applicable </a:t>
            </a:r>
          </a:p>
          <a:p>
            <a:pPr marL="0" indent="0">
              <a:buNone/>
            </a:pPr>
            <a:r>
              <a:rPr lang="en-US" sz="1600" dirty="0"/>
              <a:t>RP Staffing Standard review to verify it is still current and applicable </a:t>
            </a:r>
          </a:p>
          <a:p>
            <a:pPr marL="0" indent="0">
              <a:buNone/>
            </a:pPr>
            <a:r>
              <a:rPr lang="en-US" sz="1600" dirty="0"/>
              <a:t>Chaplain Staffing Standard review to verify it is still current and applicable </a:t>
            </a:r>
          </a:p>
          <a:p>
            <a:pPr marL="0" indent="0">
              <a:buNone/>
            </a:pPr>
            <a:endParaRPr lang="en-US" sz="1600" dirty="0"/>
          </a:p>
          <a:p>
            <a:pPr marL="0" indent="0">
              <a:buNone/>
            </a:pPr>
            <a:endParaRPr lang="en-US" sz="2000" i="1" dirty="0"/>
          </a:p>
        </p:txBody>
      </p:sp>
      <p:sp>
        <p:nvSpPr>
          <p:cNvPr id="4" name="Slide Number Placeholder 3"/>
          <p:cNvSpPr>
            <a:spLocks noGrp="1"/>
          </p:cNvSpPr>
          <p:nvPr>
            <p:ph type="sldNum" sz="quarter" idx="11"/>
          </p:nvPr>
        </p:nvSpPr>
        <p:spPr/>
        <p:txBody>
          <a:bodyPr/>
          <a:lstStyle/>
          <a:p>
            <a:pPr>
              <a:defRPr/>
            </a:pPr>
            <a:fld id="{CA7F5CF8-7EC3-40BE-90E1-2410D150B9D8}" type="slidenum">
              <a:rPr lang="en-US" smtClean="0"/>
              <a:pPr>
                <a:defRPr/>
              </a:pPr>
              <a:t>8</a:t>
            </a:fld>
            <a:endParaRPr lang="en-US" dirty="0"/>
          </a:p>
        </p:txBody>
      </p:sp>
    </p:spTree>
    <p:extLst>
      <p:ext uri="{BB962C8B-B14F-4D97-AF65-F5344CB8AC3E}">
        <p14:creationId xmlns:p14="http://schemas.microsoft.com/office/powerpoint/2010/main" val="12827257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PWS </a:t>
            </a:r>
            <a:br>
              <a:rPr lang="en-US" sz="4000" dirty="0"/>
            </a:br>
            <a:r>
              <a:rPr lang="en-US" sz="4000" dirty="0"/>
              <a:t>Example of Introduction</a:t>
            </a:r>
          </a:p>
        </p:txBody>
      </p:sp>
      <p:sp>
        <p:nvSpPr>
          <p:cNvPr id="3" name="Content Placeholder 2"/>
          <p:cNvSpPr>
            <a:spLocks noGrp="1"/>
          </p:cNvSpPr>
          <p:nvPr>
            <p:ph idx="1"/>
          </p:nvPr>
        </p:nvSpPr>
        <p:spPr>
          <a:xfrm>
            <a:off x="685800" y="1371600"/>
            <a:ext cx="7772400" cy="5257800"/>
          </a:xfrm>
        </p:spPr>
        <p:txBody>
          <a:bodyPr/>
          <a:lstStyle/>
          <a:p>
            <a:pPr marL="0" indent="0">
              <a:buNone/>
            </a:pPr>
            <a:r>
              <a:rPr lang="en-US" sz="1400" b="1" dirty="0"/>
              <a:t>Performance Work Statement (PWS) for Navy Analytic Studies Program</a:t>
            </a:r>
            <a:endParaRPr lang="en-US" sz="1400" dirty="0"/>
          </a:p>
          <a:p>
            <a:pPr marL="0" indent="0">
              <a:buNone/>
            </a:pPr>
            <a:r>
              <a:rPr lang="en-US" sz="1400" b="1" dirty="0"/>
              <a:t>FY23 Shore Personal Time, Fatigue and Unavoidable Delay (PF&amp;D) Allowance Study</a:t>
            </a:r>
            <a:endParaRPr lang="en-US" sz="1400" dirty="0"/>
          </a:p>
          <a:p>
            <a:pPr lvl="0"/>
            <a:r>
              <a:rPr lang="en-US" sz="1400" b="1" dirty="0"/>
              <a:t>Introduction</a:t>
            </a:r>
            <a:endParaRPr lang="en-US" sz="1400" dirty="0"/>
          </a:p>
          <a:p>
            <a:r>
              <a:rPr lang="en-US" sz="1200" dirty="0"/>
              <a:t>This assessment should comprehensively investigate the nature of a Shore Personal Time, Fatigue and Unintentional/Unavoidable Delay (PF&amp;D) Allowance used in Navy’s Shore Manpower Requirements Determination (SMRD) and implementation in the OPNAVINST 1000.16L series.  Study shall produce specific policy recommendations to segregate the time components and subcomponents of the overall PF&amp;D allowance. </a:t>
            </a:r>
          </a:p>
          <a:p>
            <a:r>
              <a:rPr lang="en-US" sz="1200" dirty="0"/>
              <a:t>This assessment shall deliver specific and defendable time allowance recommendations for each of the time components within the SMRD peacetime PF&amp;D, which Navy can use to update the associated values in the OPNAVINST 1000.16 series instruction.  This assessment shall include statistically significant quantitative sampling of military and U.S. Federal Civil Service personnel ashore CONUS and OCONUS to support development of one or multiple appropriate SMRD PF&amp;D allowances.  The study should incorporate the effects of work and environmental stressors such as:</a:t>
            </a:r>
          </a:p>
          <a:p>
            <a:pPr lvl="0"/>
            <a:r>
              <a:rPr lang="en-US" sz="1200" dirty="0"/>
              <a:t>Individual fatigue</a:t>
            </a:r>
          </a:p>
          <a:p>
            <a:pPr lvl="0"/>
            <a:r>
              <a:rPr lang="en-US" sz="1200" dirty="0"/>
              <a:t>Work difficulty</a:t>
            </a:r>
          </a:p>
          <a:p>
            <a:pPr lvl="0"/>
            <a:r>
              <a:rPr lang="en-US" sz="1200" dirty="0"/>
              <a:t>Work complexity</a:t>
            </a:r>
          </a:p>
          <a:p>
            <a:pPr lvl="0"/>
            <a:r>
              <a:rPr lang="en-US" sz="1200" dirty="0"/>
              <a:t>Work environment</a:t>
            </a:r>
          </a:p>
          <a:p>
            <a:pPr lvl="0"/>
            <a:r>
              <a:rPr lang="en-US" sz="1200" dirty="0"/>
              <a:t>Workload volume</a:t>
            </a:r>
          </a:p>
          <a:p>
            <a:pPr lvl="0"/>
            <a:r>
              <a:rPr lang="en-US" sz="1200" dirty="0"/>
              <a:t>Type of work</a:t>
            </a:r>
          </a:p>
          <a:p>
            <a:pPr lvl="0"/>
            <a:r>
              <a:rPr lang="en-US" sz="1200" dirty="0"/>
              <a:t>Work/watch schedule</a:t>
            </a:r>
          </a:p>
          <a:p>
            <a:pPr lvl="0"/>
            <a:r>
              <a:rPr lang="en-US" sz="1200" dirty="0"/>
              <a:t>Operational control</a:t>
            </a:r>
            <a:br>
              <a:rPr lang="en-US" sz="1200" dirty="0"/>
            </a:br>
            <a:r>
              <a:rPr lang="en-US" sz="1200" dirty="0"/>
              <a:t>The study deliverables should produce an allowance or multiple allowances (if applicable) that enable SMRD studies to account for accurate predictions of workforce performance.  SMRD studies need accurate workforce performance to inform manpower requirements determination</a:t>
            </a:r>
            <a:r>
              <a:rPr lang="en-US" sz="2000" dirty="0"/>
              <a:t>. </a:t>
            </a:r>
          </a:p>
        </p:txBody>
      </p:sp>
      <p:sp>
        <p:nvSpPr>
          <p:cNvPr id="4" name="Slide Number Placeholder 3"/>
          <p:cNvSpPr>
            <a:spLocks noGrp="1"/>
          </p:cNvSpPr>
          <p:nvPr>
            <p:ph type="sldNum" sz="quarter" idx="11"/>
          </p:nvPr>
        </p:nvSpPr>
        <p:spPr/>
        <p:txBody>
          <a:bodyPr/>
          <a:lstStyle/>
          <a:p>
            <a:pPr>
              <a:defRPr/>
            </a:pPr>
            <a:fld id="{CA7F5CF8-7EC3-40BE-90E1-2410D150B9D8}" type="slidenum">
              <a:rPr lang="en-US" smtClean="0"/>
              <a:pPr>
                <a:defRPr/>
              </a:pPr>
              <a:t>9</a:t>
            </a:fld>
            <a:endParaRPr lang="en-US" dirty="0"/>
          </a:p>
        </p:txBody>
      </p:sp>
    </p:spTree>
    <p:extLst>
      <p:ext uri="{BB962C8B-B14F-4D97-AF65-F5344CB8AC3E}">
        <p14:creationId xmlns:p14="http://schemas.microsoft.com/office/powerpoint/2010/main" val="1358292765"/>
      </p:ext>
    </p:extLst>
  </p:cSld>
  <p:clrMapOvr>
    <a:masterClrMapping/>
  </p:clrMapOvr>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114300" marR="0" indent="-114300" algn="l" defTabSz="914400" rtl="0" eaLnBrk="1" fontAlgn="base" latinLnBrk="0" hangingPunct="1">
          <a:lnSpc>
            <a:spcPct val="100000"/>
          </a:lnSpc>
          <a:spcBef>
            <a:spcPct val="50000"/>
          </a:spcBef>
          <a:spcAft>
            <a:spcPct val="0"/>
          </a:spcAft>
          <a:buClrTx/>
          <a:buSzTx/>
          <a:buFontTx/>
          <a:buChar char="•"/>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114300" marR="0" indent="-114300" algn="l" defTabSz="914400" rtl="0" eaLnBrk="1" fontAlgn="base" latinLnBrk="0" hangingPunct="1">
          <a:lnSpc>
            <a:spcPct val="100000"/>
          </a:lnSpc>
          <a:spcBef>
            <a:spcPct val="50000"/>
          </a:spcBef>
          <a:spcAft>
            <a:spcPct val="0"/>
          </a:spcAft>
          <a:buClrTx/>
          <a:buSzTx/>
          <a:buFontTx/>
          <a:buChar char="•"/>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30e15a99-2787-4658-9a49-e1375a37af8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CE74FF56111874F8528354EA601358C" ma:contentTypeVersion="15" ma:contentTypeDescription="Create a new document." ma:contentTypeScope="" ma:versionID="a8f0616da56c15c8b16dc2bf022d4679">
  <xsd:schema xmlns:xsd="http://www.w3.org/2001/XMLSchema" xmlns:xs="http://www.w3.org/2001/XMLSchema" xmlns:p="http://schemas.microsoft.com/office/2006/metadata/properties" xmlns:ns3="30e15a99-2787-4658-9a49-e1375a37af84" xmlns:ns4="f29e537e-536d-4c3d-a73c-f40e94626c0e" targetNamespace="http://schemas.microsoft.com/office/2006/metadata/properties" ma:root="true" ma:fieldsID="e3f3ae01c5255895024c2e7e90413ddf" ns3:_="" ns4:_="">
    <xsd:import namespace="30e15a99-2787-4658-9a49-e1375a37af84"/>
    <xsd:import namespace="f29e537e-536d-4c3d-a73c-f40e94626c0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Location" minOccurs="0"/>
                <xsd:element ref="ns3:MediaServiceObjectDetectorVersions" minOccurs="0"/>
                <xsd:element ref="ns3:MediaServiceSearchProperties" minOccurs="0"/>
                <xsd:element ref="ns3:_activity"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e15a99-2787-4658-9a49-e1375a37af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_activity" ma:index="21" nillable="true" ma:displayName="_activity" ma:hidden="true" ma:internalName="_activity">
      <xsd:simpleType>
        <xsd:restriction base="dms:Note"/>
      </xsd:simpleType>
    </xsd:element>
    <xsd:element name="MediaServiceSystemTags" ma:index="2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9e537e-536d-4c3d-a73c-f40e94626c0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825308-FD8B-4C55-B2C1-B1312728995B}">
  <ds:schemaRefs>
    <ds:schemaRef ds:uri="http://schemas.microsoft.com/sharepoint/v3/contenttype/forms"/>
  </ds:schemaRefs>
</ds:datastoreItem>
</file>

<file path=customXml/itemProps2.xml><?xml version="1.0" encoding="utf-8"?>
<ds:datastoreItem xmlns:ds="http://schemas.openxmlformats.org/officeDocument/2006/customXml" ds:itemID="{76534248-39FE-41A8-8A99-B6AED590E14B}">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30e15a99-2787-4658-9a49-e1375a37af84"/>
    <ds:schemaRef ds:uri="http://purl.org/dc/elements/1.1/"/>
    <ds:schemaRef ds:uri="http://schemas.microsoft.com/office/infopath/2007/PartnerControls"/>
    <ds:schemaRef ds:uri="f29e537e-536d-4c3d-a73c-f40e94626c0e"/>
    <ds:schemaRef ds:uri="http://www.w3.org/XML/1998/namespace"/>
  </ds:schemaRefs>
</ds:datastoreItem>
</file>

<file path=customXml/itemProps3.xml><?xml version="1.0" encoding="utf-8"?>
<ds:datastoreItem xmlns:ds="http://schemas.openxmlformats.org/officeDocument/2006/customXml" ds:itemID="{EFB23458-FEE6-4D84-8CC5-7915480B24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e15a99-2787-4658-9a49-e1375a37af84"/>
    <ds:schemaRef ds:uri="f29e537e-536d-4c3d-a73c-f40e94626c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28149</TotalTime>
  <Words>2480</Words>
  <Application>Microsoft Office PowerPoint</Application>
  <PresentationFormat>On-screen Show (4:3)</PresentationFormat>
  <Paragraphs>192</Paragraphs>
  <Slides>14</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Default Design</vt:lpstr>
      <vt:lpstr>PowerPoint Presentation</vt:lpstr>
      <vt:lpstr>Code 20’s Mission</vt:lpstr>
      <vt:lpstr>Stakeholders &amp; End Users</vt:lpstr>
      <vt:lpstr>Code 20 Core Tasking</vt:lpstr>
      <vt:lpstr>Code 20 Core Competencies</vt:lpstr>
      <vt:lpstr>Notable Accomplishments</vt:lpstr>
      <vt:lpstr>Current Initiatives &amp; Future Projects</vt:lpstr>
      <vt:lpstr>Product Samples</vt:lpstr>
      <vt:lpstr>PWS  Example of Introduction</vt:lpstr>
      <vt:lpstr>Comprehensive Staffing Standards  Example of Milestones</vt:lpstr>
      <vt:lpstr>Manpower References</vt:lpstr>
      <vt:lpstr>Manpower References Cont’d</vt:lpstr>
      <vt:lpstr>Manpower References Cont’d</vt:lpstr>
      <vt:lpstr>Questions </vt:lpstr>
    </vt:vector>
  </TitlesOfParts>
  <Company>U.S. Navy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Workforce Analysis</dc:subject>
  <dc:creator>NAVMAC</dc:creator>
  <cp:lastModifiedBy>Kuzma, William R (KuZ) CIV USN NAVMAC MILLINGTON TN (USA)</cp:lastModifiedBy>
  <cp:revision>1229</cp:revision>
  <dcterms:created xsi:type="dcterms:W3CDTF">2006-01-19T13:23:02Z</dcterms:created>
  <dcterms:modified xsi:type="dcterms:W3CDTF">2024-04-17T15:34:11Z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0x0101002CE74FF56111874F8528354EA601358C</vt:lpwstr>
  </property>
</Properties>
</file>